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61" r:id="rId4"/>
    <p:sldId id="313" r:id="rId5"/>
    <p:sldId id="265" r:id="rId6"/>
    <p:sldId id="266" r:id="rId7"/>
    <p:sldId id="327" r:id="rId8"/>
    <p:sldId id="328" r:id="rId9"/>
    <p:sldId id="329" r:id="rId10"/>
    <p:sldId id="330" r:id="rId11"/>
    <p:sldId id="267" r:id="rId12"/>
    <p:sldId id="269" r:id="rId13"/>
    <p:sldId id="270" r:id="rId14"/>
    <p:sldId id="293" r:id="rId15"/>
    <p:sldId id="294" r:id="rId16"/>
    <p:sldId id="295" r:id="rId17"/>
    <p:sldId id="296" r:id="rId18"/>
    <p:sldId id="271" r:id="rId19"/>
    <p:sldId id="272" r:id="rId20"/>
    <p:sldId id="316" r:id="rId21"/>
    <p:sldId id="317" r:id="rId22"/>
    <p:sldId id="320" r:id="rId23"/>
    <p:sldId id="321" r:id="rId24"/>
    <p:sldId id="325" r:id="rId25"/>
    <p:sldId id="283" r:id="rId26"/>
    <p:sldId id="285" r:id="rId27"/>
    <p:sldId id="326" r:id="rId28"/>
    <p:sldId id="305" r:id="rId29"/>
    <p:sldId id="335" r:id="rId30"/>
    <p:sldId id="336" r:id="rId31"/>
    <p:sldId id="337" r:id="rId32"/>
    <p:sldId id="338" r:id="rId33"/>
    <p:sldId id="339" r:id="rId34"/>
    <p:sldId id="340" r:id="rId35"/>
    <p:sldId id="331" r:id="rId36"/>
    <p:sldId id="332" r:id="rId37"/>
    <p:sldId id="306" r:id="rId38"/>
    <p:sldId id="307" r:id="rId39"/>
    <p:sldId id="310" r:id="rId40"/>
    <p:sldId id="31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CACE3-8BCC-439B-AD01-BD23BD8581B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44299C7-8590-4427-944B-739346EF1FD2}">
      <dgm:prSet phldrT="[Text]"/>
      <dgm:spPr/>
      <dgm:t>
        <a:bodyPr/>
        <a:lstStyle/>
        <a:p>
          <a:r>
            <a:rPr lang="en-US" b="1" i="1" dirty="0" smtClean="0">
              <a:solidFill>
                <a:schemeClr val="tx1"/>
              </a:solidFill>
            </a:rPr>
            <a:t>Licensed</a:t>
          </a:r>
          <a:endParaRPr lang="en-US" b="1" i="1" dirty="0">
            <a:solidFill>
              <a:schemeClr val="tx1"/>
            </a:solidFill>
          </a:endParaRPr>
        </a:p>
      </dgm:t>
    </dgm:pt>
    <dgm:pt modelId="{5AC3A8AE-9F1E-43F4-B53E-601024E3F882}" type="parTrans" cxnId="{84F8D866-3ACE-44D1-8BDA-E9E79F79853F}">
      <dgm:prSet/>
      <dgm:spPr/>
      <dgm:t>
        <a:bodyPr/>
        <a:lstStyle/>
        <a:p>
          <a:endParaRPr lang="en-US"/>
        </a:p>
      </dgm:t>
    </dgm:pt>
    <dgm:pt modelId="{9C56FD4E-D1EE-4910-9D78-5270A3A97926}" type="sibTrans" cxnId="{84F8D866-3ACE-44D1-8BDA-E9E79F79853F}">
      <dgm:prSet/>
      <dgm:spPr/>
      <dgm:t>
        <a:bodyPr/>
        <a:lstStyle/>
        <a:p>
          <a:endParaRPr lang="en-US"/>
        </a:p>
      </dgm:t>
    </dgm:pt>
    <dgm:pt modelId="{51151DBF-AF77-4D0A-B6E0-F3A9D12998BB}">
      <dgm:prSet phldrT="[Text]" custT="1"/>
      <dgm:spPr/>
      <dgm:t>
        <a:bodyPr/>
        <a:lstStyle/>
        <a:p>
          <a:r>
            <a:rPr lang="en-US" sz="1600" b="1" dirty="0" smtClean="0">
              <a:latin typeface="Arial" pitchFamily="34" charset="0"/>
              <a:cs typeface="Arial" pitchFamily="34" charset="0"/>
            </a:rPr>
            <a:t>JME</a:t>
          </a:r>
          <a:endParaRPr lang="en-US" sz="1600" b="1" dirty="0">
            <a:latin typeface="Arial" pitchFamily="34" charset="0"/>
            <a:cs typeface="Arial" pitchFamily="34" charset="0"/>
          </a:endParaRPr>
        </a:p>
      </dgm:t>
    </dgm:pt>
    <dgm:pt modelId="{9E8A6444-5C21-4AA5-A333-A2BDEC0CDF6E}" type="parTrans" cxnId="{9D2EF02E-422B-4E32-9DAE-72E19E843A58}">
      <dgm:prSet/>
      <dgm:spPr/>
      <dgm:t>
        <a:bodyPr/>
        <a:lstStyle/>
        <a:p>
          <a:endParaRPr lang="en-US"/>
        </a:p>
      </dgm:t>
    </dgm:pt>
    <dgm:pt modelId="{D23C5322-9B65-4A96-9C39-A54AA46DF6CE}" type="sibTrans" cxnId="{9D2EF02E-422B-4E32-9DAE-72E19E843A58}">
      <dgm:prSet/>
      <dgm:spPr/>
      <dgm:t>
        <a:bodyPr/>
        <a:lstStyle/>
        <a:p>
          <a:endParaRPr lang="en-US"/>
        </a:p>
      </dgm:t>
    </dgm:pt>
    <dgm:pt modelId="{9BFC09E1-0BDA-47E6-9F4B-A357569FB262}">
      <dgm:prSet phldrT="[Text]" custT="1"/>
      <dgm:spPr/>
      <dgm:t>
        <a:bodyPr/>
        <a:lstStyle/>
        <a:p>
          <a:r>
            <a:rPr lang="en-US" sz="1600" b="1" dirty="0" smtClean="0">
              <a:latin typeface="Arial" pitchFamily="34" charset="0"/>
              <a:cs typeface="Arial" pitchFamily="34" charset="0"/>
            </a:rPr>
            <a:t>BREW</a:t>
          </a:r>
          <a:endParaRPr lang="en-US" sz="1600" b="1" dirty="0">
            <a:latin typeface="Arial" pitchFamily="34" charset="0"/>
            <a:cs typeface="Arial" pitchFamily="34" charset="0"/>
          </a:endParaRPr>
        </a:p>
      </dgm:t>
    </dgm:pt>
    <dgm:pt modelId="{D0757894-E95E-476E-92CC-0003CACC6F26}" type="parTrans" cxnId="{8C0EEC51-CA13-486B-90D7-A795D574375F}">
      <dgm:prSet/>
      <dgm:spPr/>
      <dgm:t>
        <a:bodyPr/>
        <a:lstStyle/>
        <a:p>
          <a:endParaRPr lang="en-US"/>
        </a:p>
      </dgm:t>
    </dgm:pt>
    <dgm:pt modelId="{053DF8DC-D5E7-44C6-BA36-501A3F5480E4}" type="sibTrans" cxnId="{8C0EEC51-CA13-486B-90D7-A795D574375F}">
      <dgm:prSet/>
      <dgm:spPr/>
      <dgm:t>
        <a:bodyPr/>
        <a:lstStyle/>
        <a:p>
          <a:endParaRPr lang="en-US"/>
        </a:p>
      </dgm:t>
    </dgm:pt>
    <dgm:pt modelId="{F6A9139B-23AD-436E-A5BA-2ED79D960BC0}">
      <dgm:prSet phldrT="[Text]"/>
      <dgm:spPr/>
      <dgm:t>
        <a:bodyPr/>
        <a:lstStyle/>
        <a:p>
          <a:r>
            <a:rPr lang="en-US" b="1" i="1" dirty="0" smtClean="0">
              <a:solidFill>
                <a:schemeClr val="tx1"/>
              </a:solidFill>
            </a:rPr>
            <a:t>Proprietary</a:t>
          </a:r>
          <a:endParaRPr lang="en-US" b="1" i="1" dirty="0">
            <a:solidFill>
              <a:schemeClr val="tx1"/>
            </a:solidFill>
          </a:endParaRPr>
        </a:p>
      </dgm:t>
    </dgm:pt>
    <dgm:pt modelId="{2642DB18-1330-4191-B8E0-BF9AA750FEF7}" type="parTrans" cxnId="{14417552-D60E-4909-BD12-6910D59B531B}">
      <dgm:prSet/>
      <dgm:spPr/>
      <dgm:t>
        <a:bodyPr/>
        <a:lstStyle/>
        <a:p>
          <a:endParaRPr lang="en-US"/>
        </a:p>
      </dgm:t>
    </dgm:pt>
    <dgm:pt modelId="{67A23519-064E-4F59-AC6A-F10B8E235AEC}" type="sibTrans" cxnId="{14417552-D60E-4909-BD12-6910D59B531B}">
      <dgm:prSet/>
      <dgm:spPr/>
      <dgm:t>
        <a:bodyPr/>
        <a:lstStyle/>
        <a:p>
          <a:endParaRPr lang="en-US"/>
        </a:p>
      </dgm:t>
    </dgm:pt>
    <dgm:pt modelId="{1AD2D14F-1A48-4E80-9A7A-92A90A887974}">
      <dgm:prSet phldrT="[Text]"/>
      <dgm:spPr/>
      <dgm:t>
        <a:bodyPr/>
        <a:lstStyle/>
        <a:p>
          <a:r>
            <a:rPr lang="en-US" b="1" dirty="0" smtClean="0">
              <a:latin typeface="Arial" pitchFamily="34" charset="0"/>
              <a:cs typeface="Arial" pitchFamily="34" charset="0"/>
            </a:rPr>
            <a:t>OS X</a:t>
          </a:r>
          <a:endParaRPr lang="en-US" b="1" dirty="0">
            <a:latin typeface="Arial" pitchFamily="34" charset="0"/>
            <a:cs typeface="Arial" pitchFamily="34" charset="0"/>
          </a:endParaRPr>
        </a:p>
      </dgm:t>
    </dgm:pt>
    <dgm:pt modelId="{6F6B5DB4-CB09-4FB8-93B0-A98C77CA243E}" type="parTrans" cxnId="{20D34DF1-7949-48E9-B451-9A5A78C4789F}">
      <dgm:prSet/>
      <dgm:spPr/>
      <dgm:t>
        <a:bodyPr/>
        <a:lstStyle/>
        <a:p>
          <a:endParaRPr lang="en-US"/>
        </a:p>
      </dgm:t>
    </dgm:pt>
    <dgm:pt modelId="{61BB0B4F-0308-4307-AC61-EB1024505608}" type="sibTrans" cxnId="{20D34DF1-7949-48E9-B451-9A5A78C4789F}">
      <dgm:prSet/>
      <dgm:spPr/>
      <dgm:t>
        <a:bodyPr/>
        <a:lstStyle/>
        <a:p>
          <a:endParaRPr lang="en-US"/>
        </a:p>
      </dgm:t>
    </dgm:pt>
    <dgm:pt modelId="{7342E6F5-ADC1-4545-A0CF-889056BACCE7}">
      <dgm:prSet phldrT="[Text]"/>
      <dgm:spPr/>
      <dgm:t>
        <a:bodyPr/>
        <a:lstStyle/>
        <a:p>
          <a:r>
            <a:rPr lang="en-US" b="1" dirty="0" err="1" smtClean="0">
              <a:latin typeface="Arial" pitchFamily="34" charset="0"/>
              <a:cs typeface="Arial" pitchFamily="34" charset="0"/>
            </a:rPr>
            <a:t>Symbian</a:t>
          </a:r>
          <a:r>
            <a:rPr lang="en-US" b="1" dirty="0" smtClean="0">
              <a:latin typeface="Arial" pitchFamily="34" charset="0"/>
              <a:cs typeface="Arial" pitchFamily="34" charset="0"/>
            </a:rPr>
            <a:t> (Eclipse </a:t>
          </a:r>
          <a:r>
            <a:rPr lang="en-US" b="1" dirty="0" err="1" smtClean="0">
              <a:latin typeface="Arial" pitchFamily="34" charset="0"/>
              <a:cs typeface="Arial" pitchFamily="34" charset="0"/>
            </a:rPr>
            <a:t>Lic</a:t>
          </a:r>
          <a:r>
            <a:rPr lang="en-US" b="1" dirty="0" smtClean="0">
              <a:latin typeface="Arial" pitchFamily="34" charset="0"/>
              <a:cs typeface="Arial" pitchFamily="34" charset="0"/>
            </a:rPr>
            <a:t>.)</a:t>
          </a:r>
          <a:endParaRPr lang="en-US" b="1" dirty="0">
            <a:latin typeface="Arial" pitchFamily="34" charset="0"/>
            <a:cs typeface="Arial" pitchFamily="34" charset="0"/>
          </a:endParaRPr>
        </a:p>
      </dgm:t>
    </dgm:pt>
    <dgm:pt modelId="{B28AC4F9-96F0-4EE4-A8CD-57B0EE6F6AC4}" type="parTrans" cxnId="{45B86BB5-EB72-42BD-A4C5-416CF91CA503}">
      <dgm:prSet/>
      <dgm:spPr/>
      <dgm:t>
        <a:bodyPr/>
        <a:lstStyle/>
        <a:p>
          <a:endParaRPr lang="en-US"/>
        </a:p>
      </dgm:t>
    </dgm:pt>
    <dgm:pt modelId="{A7CCC69D-9707-4B72-B434-A78BBE448B90}" type="sibTrans" cxnId="{45B86BB5-EB72-42BD-A4C5-416CF91CA503}">
      <dgm:prSet/>
      <dgm:spPr/>
      <dgm:t>
        <a:bodyPr/>
        <a:lstStyle/>
        <a:p>
          <a:endParaRPr lang="en-US"/>
        </a:p>
      </dgm:t>
    </dgm:pt>
    <dgm:pt modelId="{B610F6B6-F55E-4BF4-972C-FDDE9AB6AA6B}">
      <dgm:prSet phldrT="[Text]"/>
      <dgm:spPr/>
      <dgm:t>
        <a:bodyPr/>
        <a:lstStyle/>
        <a:p>
          <a:r>
            <a:rPr lang="en-US" b="1" i="1" dirty="0" smtClean="0">
              <a:solidFill>
                <a:schemeClr val="tx1"/>
              </a:solidFill>
            </a:rPr>
            <a:t>Open Source</a:t>
          </a:r>
          <a:endParaRPr lang="en-US" b="1" i="1" dirty="0">
            <a:solidFill>
              <a:schemeClr val="tx1"/>
            </a:solidFill>
          </a:endParaRPr>
        </a:p>
      </dgm:t>
    </dgm:pt>
    <dgm:pt modelId="{15792277-807E-432E-B49B-5D462BA5E1C5}" type="parTrans" cxnId="{534FB024-B21C-4983-BF8A-76DB0CBE1ED3}">
      <dgm:prSet/>
      <dgm:spPr/>
      <dgm:t>
        <a:bodyPr/>
        <a:lstStyle/>
        <a:p>
          <a:endParaRPr lang="en-US"/>
        </a:p>
      </dgm:t>
    </dgm:pt>
    <dgm:pt modelId="{924BBF0B-780E-45C1-A5CA-E78E1B4B36FB}" type="sibTrans" cxnId="{534FB024-B21C-4983-BF8A-76DB0CBE1ED3}">
      <dgm:prSet/>
      <dgm:spPr/>
      <dgm:t>
        <a:bodyPr/>
        <a:lstStyle/>
        <a:p>
          <a:endParaRPr lang="en-US"/>
        </a:p>
      </dgm:t>
    </dgm:pt>
    <dgm:pt modelId="{C94B1443-FFC3-4AEB-939A-9037BAE4FE40}">
      <dgm:prSet phldrT="[Text]"/>
      <dgm:spPr/>
      <dgm:t>
        <a:bodyPr/>
        <a:lstStyle/>
        <a:p>
          <a:r>
            <a:rPr lang="en-US" b="1" dirty="0" smtClean="0">
              <a:latin typeface="Arial" pitchFamily="34" charset="0"/>
              <a:cs typeface="Arial" pitchFamily="34" charset="0"/>
            </a:rPr>
            <a:t>Android-OHA</a:t>
          </a:r>
          <a:endParaRPr lang="en-US" b="1" dirty="0">
            <a:latin typeface="Arial" pitchFamily="34" charset="0"/>
            <a:cs typeface="Arial" pitchFamily="34" charset="0"/>
          </a:endParaRPr>
        </a:p>
      </dgm:t>
    </dgm:pt>
    <dgm:pt modelId="{4DAB17DF-26ED-4EEF-AB89-1A4E206B17D3}" type="parTrans" cxnId="{91A7B0CD-DE47-4269-9755-3E476C39B713}">
      <dgm:prSet/>
      <dgm:spPr/>
      <dgm:t>
        <a:bodyPr/>
        <a:lstStyle/>
        <a:p>
          <a:endParaRPr lang="en-US"/>
        </a:p>
      </dgm:t>
    </dgm:pt>
    <dgm:pt modelId="{9C4D3915-56AA-4C1B-8F5D-BC9146FF6E89}" type="sibTrans" cxnId="{91A7B0CD-DE47-4269-9755-3E476C39B713}">
      <dgm:prSet/>
      <dgm:spPr/>
      <dgm:t>
        <a:bodyPr/>
        <a:lstStyle/>
        <a:p>
          <a:endParaRPr lang="en-US"/>
        </a:p>
      </dgm:t>
    </dgm:pt>
    <dgm:pt modelId="{D1925CD9-394C-4F2D-BC50-BE6382127E56}">
      <dgm:prSet phldrT="[Text]"/>
      <dgm:spPr/>
      <dgm:t>
        <a:bodyPr/>
        <a:lstStyle/>
        <a:p>
          <a:endParaRPr lang="en-US" sz="700" dirty="0"/>
        </a:p>
      </dgm:t>
    </dgm:pt>
    <dgm:pt modelId="{39F84D66-4A05-4D4A-8B9B-FF96792570C2}" type="parTrans" cxnId="{EDC12A14-71BB-4B86-AAC9-7E0CBBB3EA64}">
      <dgm:prSet/>
      <dgm:spPr/>
      <dgm:t>
        <a:bodyPr/>
        <a:lstStyle/>
        <a:p>
          <a:endParaRPr lang="en-US"/>
        </a:p>
      </dgm:t>
    </dgm:pt>
    <dgm:pt modelId="{BD285927-F853-4543-8AD5-365565FDA62D}" type="sibTrans" cxnId="{EDC12A14-71BB-4B86-AAC9-7E0CBBB3EA64}">
      <dgm:prSet/>
      <dgm:spPr/>
      <dgm:t>
        <a:bodyPr/>
        <a:lstStyle/>
        <a:p>
          <a:endParaRPr lang="en-US"/>
        </a:p>
      </dgm:t>
    </dgm:pt>
    <dgm:pt modelId="{E0BEED2A-F654-4C8D-BB0A-F8A532B25B10}">
      <dgm:prSet phldrT="[Text]" custT="1"/>
      <dgm:spPr/>
      <dgm:t>
        <a:bodyPr/>
        <a:lstStyle/>
        <a:p>
          <a:r>
            <a:rPr lang="en-US" sz="1600" b="1" dirty="0" err="1" smtClean="0">
              <a:latin typeface="Arial" pitchFamily="34" charset="0"/>
              <a:cs typeface="Arial" pitchFamily="34" charset="0"/>
            </a:rPr>
            <a:t>LiMo</a:t>
          </a:r>
          <a:endParaRPr lang="en-US" sz="1600" b="1" dirty="0">
            <a:latin typeface="Arial" pitchFamily="34" charset="0"/>
            <a:cs typeface="Arial" pitchFamily="34" charset="0"/>
          </a:endParaRPr>
        </a:p>
      </dgm:t>
    </dgm:pt>
    <dgm:pt modelId="{4F51DDFD-CD9D-4D50-B053-4072777CB415}" type="parTrans" cxnId="{C0090D58-62CA-445B-978F-0EBD0F416A68}">
      <dgm:prSet/>
      <dgm:spPr/>
      <dgm:t>
        <a:bodyPr/>
        <a:lstStyle/>
        <a:p>
          <a:endParaRPr lang="en-US"/>
        </a:p>
      </dgm:t>
    </dgm:pt>
    <dgm:pt modelId="{135211D1-2977-405F-8FCA-1F978142F74A}" type="sibTrans" cxnId="{C0090D58-62CA-445B-978F-0EBD0F416A68}">
      <dgm:prSet/>
      <dgm:spPr/>
      <dgm:t>
        <a:bodyPr/>
        <a:lstStyle/>
        <a:p>
          <a:endParaRPr lang="en-US"/>
        </a:p>
      </dgm:t>
    </dgm:pt>
    <dgm:pt modelId="{E8E346E3-B1ED-446D-AA89-24CC0228A068}">
      <dgm:prSet phldrT="[Text]"/>
      <dgm:spPr/>
      <dgm:t>
        <a:bodyPr/>
        <a:lstStyle/>
        <a:p>
          <a:r>
            <a:rPr lang="en-US" b="1" dirty="0" smtClean="0">
              <a:latin typeface="Arial" pitchFamily="34" charset="0"/>
              <a:cs typeface="Arial" pitchFamily="34" charset="0"/>
            </a:rPr>
            <a:t>BBX</a:t>
          </a:r>
          <a:endParaRPr lang="en-US" b="1" dirty="0">
            <a:latin typeface="Arial" pitchFamily="34" charset="0"/>
            <a:cs typeface="Arial" pitchFamily="34" charset="0"/>
          </a:endParaRPr>
        </a:p>
      </dgm:t>
    </dgm:pt>
    <dgm:pt modelId="{DBA6C479-AB21-40A2-AD1F-12ACAA6A5EEC}" type="parTrans" cxnId="{B336FDCD-F826-4FE1-A31C-CA17E2C33CB2}">
      <dgm:prSet/>
      <dgm:spPr/>
      <dgm:t>
        <a:bodyPr/>
        <a:lstStyle/>
        <a:p>
          <a:endParaRPr lang="en-US"/>
        </a:p>
      </dgm:t>
    </dgm:pt>
    <dgm:pt modelId="{C915C633-040C-417E-93A3-EE1BA97228AA}" type="sibTrans" cxnId="{B336FDCD-F826-4FE1-A31C-CA17E2C33CB2}">
      <dgm:prSet/>
      <dgm:spPr/>
      <dgm:t>
        <a:bodyPr/>
        <a:lstStyle/>
        <a:p>
          <a:endParaRPr lang="en-US"/>
        </a:p>
      </dgm:t>
    </dgm:pt>
    <dgm:pt modelId="{E69F2724-32CC-4D7C-8FD0-E1388EC0A7CE}">
      <dgm:prSet phldrT="[Text]"/>
      <dgm:spPr/>
      <dgm:t>
        <a:bodyPr/>
        <a:lstStyle/>
        <a:p>
          <a:r>
            <a:rPr lang="en-US" b="1" dirty="0" smtClean="0">
              <a:latin typeface="Arial" pitchFamily="34" charset="0"/>
              <a:cs typeface="Arial" pitchFamily="34" charset="0"/>
            </a:rPr>
            <a:t>Windows Phone</a:t>
          </a:r>
          <a:endParaRPr lang="en-US" b="1" dirty="0">
            <a:latin typeface="Arial" pitchFamily="34" charset="0"/>
            <a:cs typeface="Arial" pitchFamily="34" charset="0"/>
          </a:endParaRPr>
        </a:p>
      </dgm:t>
    </dgm:pt>
    <dgm:pt modelId="{8C8627EF-C1B1-494A-945A-45678A2B9774}" type="parTrans" cxnId="{F15E9548-E5C6-4A88-BBDF-BD094DD10938}">
      <dgm:prSet/>
      <dgm:spPr/>
      <dgm:t>
        <a:bodyPr/>
        <a:lstStyle/>
        <a:p>
          <a:endParaRPr lang="en-US"/>
        </a:p>
      </dgm:t>
    </dgm:pt>
    <dgm:pt modelId="{B7DE369A-1AFF-415B-96F1-B247510A0101}" type="sibTrans" cxnId="{F15E9548-E5C6-4A88-BBDF-BD094DD10938}">
      <dgm:prSet/>
      <dgm:spPr/>
      <dgm:t>
        <a:bodyPr/>
        <a:lstStyle/>
        <a:p>
          <a:endParaRPr lang="en-US"/>
        </a:p>
      </dgm:t>
    </dgm:pt>
    <dgm:pt modelId="{E71CA7AB-E4C4-4F81-9354-78497E6A6EC6}">
      <dgm:prSet phldrT="[Text]"/>
      <dgm:spPr/>
      <dgm:t>
        <a:bodyPr/>
        <a:lstStyle/>
        <a:p>
          <a:r>
            <a:rPr lang="en-US" b="1" dirty="0" err="1" smtClean="0">
              <a:latin typeface="Arial" pitchFamily="34" charset="0"/>
              <a:cs typeface="Arial" pitchFamily="34" charset="0"/>
            </a:rPr>
            <a:t>bada</a:t>
          </a:r>
          <a:endParaRPr lang="en-US" b="1" dirty="0">
            <a:latin typeface="Arial" pitchFamily="34" charset="0"/>
            <a:cs typeface="Arial" pitchFamily="34" charset="0"/>
          </a:endParaRPr>
        </a:p>
      </dgm:t>
    </dgm:pt>
    <dgm:pt modelId="{0D5799A4-EC2F-4D6E-B7DD-4E18CBE214F1}" type="parTrans" cxnId="{11A3623A-CD3A-4380-AA0D-D251D2F6C887}">
      <dgm:prSet/>
      <dgm:spPr/>
      <dgm:t>
        <a:bodyPr/>
        <a:lstStyle/>
        <a:p>
          <a:endParaRPr lang="en-US"/>
        </a:p>
      </dgm:t>
    </dgm:pt>
    <dgm:pt modelId="{DFFA08DF-AF19-4CE2-90E8-AE0CEE57FE3B}" type="sibTrans" cxnId="{11A3623A-CD3A-4380-AA0D-D251D2F6C887}">
      <dgm:prSet/>
      <dgm:spPr/>
      <dgm:t>
        <a:bodyPr/>
        <a:lstStyle/>
        <a:p>
          <a:endParaRPr lang="en-US"/>
        </a:p>
      </dgm:t>
    </dgm:pt>
    <dgm:pt modelId="{4F9803B4-E64D-42C6-B62F-75C7043E683E}">
      <dgm:prSet phldrT="[Text]"/>
      <dgm:spPr/>
      <dgm:t>
        <a:bodyPr/>
        <a:lstStyle/>
        <a:p>
          <a:r>
            <a:rPr lang="en-US" b="1" dirty="0" err="1" smtClean="0">
              <a:latin typeface="Arial" pitchFamily="34" charset="0"/>
              <a:cs typeface="Arial" pitchFamily="34" charset="0"/>
            </a:rPr>
            <a:t>Maemo</a:t>
          </a:r>
          <a:endParaRPr lang="en-US" b="1" dirty="0">
            <a:latin typeface="Arial" pitchFamily="34" charset="0"/>
            <a:cs typeface="Arial" pitchFamily="34" charset="0"/>
          </a:endParaRPr>
        </a:p>
      </dgm:t>
    </dgm:pt>
    <dgm:pt modelId="{F50C7AD2-70EA-467D-A55A-F0C44CB18A14}" type="parTrans" cxnId="{A2A4DEEE-0C47-4A0B-947F-B0BA64FBE7B6}">
      <dgm:prSet/>
      <dgm:spPr/>
      <dgm:t>
        <a:bodyPr/>
        <a:lstStyle/>
        <a:p>
          <a:endParaRPr lang="en-US"/>
        </a:p>
      </dgm:t>
    </dgm:pt>
    <dgm:pt modelId="{2753C6D1-1C32-4F75-8411-B5BE48A4457B}" type="sibTrans" cxnId="{A2A4DEEE-0C47-4A0B-947F-B0BA64FBE7B6}">
      <dgm:prSet/>
      <dgm:spPr/>
      <dgm:t>
        <a:bodyPr/>
        <a:lstStyle/>
        <a:p>
          <a:endParaRPr lang="en-US"/>
        </a:p>
      </dgm:t>
    </dgm:pt>
    <dgm:pt modelId="{C5CF33B7-3B35-4466-9FD6-BC945DF03759}">
      <dgm:prSet phldrT="[Text]"/>
      <dgm:spPr/>
      <dgm:t>
        <a:bodyPr/>
        <a:lstStyle/>
        <a:p>
          <a:r>
            <a:rPr lang="en-US" b="1" dirty="0" err="1" smtClean="0">
              <a:latin typeface="Arial" pitchFamily="34" charset="0"/>
              <a:cs typeface="Arial" pitchFamily="34" charset="0"/>
            </a:rPr>
            <a:t>MeeGo</a:t>
          </a:r>
          <a:endParaRPr lang="en-US" b="1" dirty="0">
            <a:latin typeface="Arial" pitchFamily="34" charset="0"/>
            <a:cs typeface="Arial" pitchFamily="34" charset="0"/>
          </a:endParaRPr>
        </a:p>
      </dgm:t>
    </dgm:pt>
    <dgm:pt modelId="{BDAF76D2-DAB0-4BBF-8260-18CC49964A07}" type="parTrans" cxnId="{C67AF0A4-05FF-4850-BAF0-19F432FBBCCA}">
      <dgm:prSet/>
      <dgm:spPr/>
      <dgm:t>
        <a:bodyPr/>
        <a:lstStyle/>
        <a:p>
          <a:endParaRPr lang="en-US"/>
        </a:p>
      </dgm:t>
    </dgm:pt>
    <dgm:pt modelId="{FB48D0DD-D469-47B9-AABE-BC1770BF3EBF}" type="sibTrans" cxnId="{C67AF0A4-05FF-4850-BAF0-19F432FBBCCA}">
      <dgm:prSet/>
      <dgm:spPr/>
      <dgm:t>
        <a:bodyPr/>
        <a:lstStyle/>
        <a:p>
          <a:endParaRPr lang="en-US"/>
        </a:p>
      </dgm:t>
    </dgm:pt>
    <dgm:pt modelId="{54D7D419-F489-4D9E-97B0-690DEDDAF039}">
      <dgm:prSet phldrT="[Text]"/>
      <dgm:spPr/>
      <dgm:t>
        <a:bodyPr/>
        <a:lstStyle/>
        <a:p>
          <a:r>
            <a:rPr lang="en-US" b="1" dirty="0" err="1" smtClean="0">
              <a:latin typeface="Arial" pitchFamily="34" charset="0"/>
              <a:cs typeface="Arial" pitchFamily="34" charset="0"/>
            </a:rPr>
            <a:t>webOS</a:t>
          </a:r>
          <a:endParaRPr lang="en-US" b="1" dirty="0">
            <a:latin typeface="Arial" pitchFamily="34" charset="0"/>
            <a:cs typeface="Arial" pitchFamily="34" charset="0"/>
          </a:endParaRPr>
        </a:p>
      </dgm:t>
    </dgm:pt>
    <dgm:pt modelId="{C891020D-8FDB-4B6E-8CA0-FEA6C5D0238B}" type="parTrans" cxnId="{2821661D-8A25-49CC-A6C6-10C1CCCD2203}">
      <dgm:prSet/>
      <dgm:spPr/>
      <dgm:t>
        <a:bodyPr/>
        <a:lstStyle/>
        <a:p>
          <a:endParaRPr lang="en-US"/>
        </a:p>
      </dgm:t>
    </dgm:pt>
    <dgm:pt modelId="{E17C01F5-026B-4D58-91FE-DCC6AE274FB1}" type="sibTrans" cxnId="{2821661D-8A25-49CC-A6C6-10C1CCCD2203}">
      <dgm:prSet/>
      <dgm:spPr/>
      <dgm:t>
        <a:bodyPr/>
        <a:lstStyle/>
        <a:p>
          <a:endParaRPr lang="en-US"/>
        </a:p>
      </dgm:t>
    </dgm:pt>
    <dgm:pt modelId="{536DE153-A078-47B7-A777-72B13163CCA8}">
      <dgm:prSet phldrT="[Text]"/>
      <dgm:spPr/>
      <dgm:t>
        <a:bodyPr/>
        <a:lstStyle/>
        <a:p>
          <a:r>
            <a:rPr lang="en-US" b="1" dirty="0" err="1" smtClean="0">
              <a:latin typeface="Arial" pitchFamily="34" charset="0"/>
              <a:cs typeface="Arial" pitchFamily="34" charset="0"/>
            </a:rPr>
            <a:t>Tizen</a:t>
          </a:r>
          <a:endParaRPr lang="en-US" b="1" dirty="0">
            <a:latin typeface="Arial" pitchFamily="34" charset="0"/>
            <a:cs typeface="Arial" pitchFamily="34" charset="0"/>
          </a:endParaRPr>
        </a:p>
      </dgm:t>
    </dgm:pt>
    <dgm:pt modelId="{09B64DE8-521A-409E-A5BA-962CEAAACDC9}" type="parTrans" cxnId="{4BF92F8D-B095-4380-B4AC-6EF2503E73EF}">
      <dgm:prSet/>
      <dgm:spPr/>
      <dgm:t>
        <a:bodyPr/>
        <a:lstStyle/>
        <a:p>
          <a:endParaRPr lang="en-US"/>
        </a:p>
      </dgm:t>
    </dgm:pt>
    <dgm:pt modelId="{8AA4B35F-C01F-4D93-84B6-2F98DD82E04B}" type="sibTrans" cxnId="{4BF92F8D-B095-4380-B4AC-6EF2503E73EF}">
      <dgm:prSet/>
      <dgm:spPr/>
      <dgm:t>
        <a:bodyPr/>
        <a:lstStyle/>
        <a:p>
          <a:endParaRPr lang="en-US"/>
        </a:p>
      </dgm:t>
    </dgm:pt>
    <dgm:pt modelId="{7105E091-AB4C-4935-A778-A23C5C991BFC}">
      <dgm:prSet phldrT="[Text]"/>
      <dgm:spPr/>
      <dgm:t>
        <a:bodyPr/>
        <a:lstStyle/>
        <a:p>
          <a:r>
            <a:rPr lang="en-US" b="1" dirty="0" smtClean="0">
              <a:latin typeface="Arial" pitchFamily="34" charset="0"/>
              <a:cs typeface="Arial" pitchFamily="34" charset="0"/>
            </a:rPr>
            <a:t>Linux</a:t>
          </a:r>
          <a:endParaRPr lang="en-US" b="1" dirty="0">
            <a:latin typeface="Arial" pitchFamily="34" charset="0"/>
            <a:cs typeface="Arial" pitchFamily="34" charset="0"/>
          </a:endParaRPr>
        </a:p>
      </dgm:t>
    </dgm:pt>
    <dgm:pt modelId="{59BC40F6-B21B-4FC9-BA2F-1894B45CB488}" type="parTrans" cxnId="{408D1FFF-C409-4B71-80D6-2ADB7FE32229}">
      <dgm:prSet/>
      <dgm:spPr/>
      <dgm:t>
        <a:bodyPr/>
        <a:lstStyle/>
        <a:p>
          <a:endParaRPr lang="en-US"/>
        </a:p>
      </dgm:t>
    </dgm:pt>
    <dgm:pt modelId="{EE886963-DE66-4532-A065-71E7D17B46B2}" type="sibTrans" cxnId="{408D1FFF-C409-4B71-80D6-2ADB7FE32229}">
      <dgm:prSet/>
      <dgm:spPr/>
      <dgm:t>
        <a:bodyPr/>
        <a:lstStyle/>
        <a:p>
          <a:endParaRPr lang="en-US"/>
        </a:p>
      </dgm:t>
    </dgm:pt>
    <dgm:pt modelId="{66144067-41D2-4D26-8070-68B7177F377C}">
      <dgm:prSet phldrT="[Text]"/>
      <dgm:spPr/>
      <dgm:t>
        <a:bodyPr/>
        <a:lstStyle/>
        <a:p>
          <a:r>
            <a:rPr lang="en-US" b="1" dirty="0" smtClean="0">
              <a:latin typeface="Arial" pitchFamily="34" charset="0"/>
              <a:cs typeface="Arial" pitchFamily="34" charset="0"/>
            </a:rPr>
            <a:t>Alternative</a:t>
          </a:r>
          <a:endParaRPr lang="en-US" b="1" dirty="0">
            <a:latin typeface="Arial" pitchFamily="34" charset="0"/>
            <a:cs typeface="Arial" pitchFamily="34" charset="0"/>
          </a:endParaRPr>
        </a:p>
      </dgm:t>
    </dgm:pt>
    <dgm:pt modelId="{76B8F3FD-35BD-43DC-9354-AFA127BE4E2D}" type="parTrans" cxnId="{8F0B45B2-0B06-4B0B-BCE7-F376DA9AD0DD}">
      <dgm:prSet/>
      <dgm:spPr/>
      <dgm:t>
        <a:bodyPr/>
        <a:lstStyle/>
        <a:p>
          <a:endParaRPr lang="en-US"/>
        </a:p>
      </dgm:t>
    </dgm:pt>
    <dgm:pt modelId="{208AD0EF-226C-472A-818C-05500E470E4B}" type="sibTrans" cxnId="{8F0B45B2-0B06-4B0B-BCE7-F376DA9AD0DD}">
      <dgm:prSet/>
      <dgm:spPr/>
      <dgm:t>
        <a:bodyPr/>
        <a:lstStyle/>
        <a:p>
          <a:endParaRPr lang="en-US"/>
        </a:p>
      </dgm:t>
    </dgm:pt>
    <dgm:pt modelId="{6E9F5AFD-0B72-4FAC-9821-4A2E5E8F82D9}" type="pres">
      <dgm:prSet presAssocID="{D6DCACE3-8BCC-439B-AD01-BD23BD8581B3}" presName="Name0" presStyleCnt="0">
        <dgm:presLayoutVars>
          <dgm:dir/>
          <dgm:animLvl val="lvl"/>
          <dgm:resizeHandles val="exact"/>
        </dgm:presLayoutVars>
      </dgm:prSet>
      <dgm:spPr/>
      <dgm:t>
        <a:bodyPr/>
        <a:lstStyle/>
        <a:p>
          <a:endParaRPr lang="en-US"/>
        </a:p>
      </dgm:t>
    </dgm:pt>
    <dgm:pt modelId="{ABE49EAF-3292-4A0F-9486-5F255F5C2760}" type="pres">
      <dgm:prSet presAssocID="{D44299C7-8590-4427-944B-739346EF1FD2}" presName="linNode" presStyleCnt="0"/>
      <dgm:spPr/>
    </dgm:pt>
    <dgm:pt modelId="{073200C9-45A7-4CE5-B252-28408D59188D}" type="pres">
      <dgm:prSet presAssocID="{D44299C7-8590-4427-944B-739346EF1FD2}" presName="parentText" presStyleLbl="node1" presStyleIdx="0" presStyleCnt="3">
        <dgm:presLayoutVars>
          <dgm:chMax val="1"/>
          <dgm:bulletEnabled val="1"/>
        </dgm:presLayoutVars>
      </dgm:prSet>
      <dgm:spPr/>
      <dgm:t>
        <a:bodyPr/>
        <a:lstStyle/>
        <a:p>
          <a:endParaRPr lang="en-US"/>
        </a:p>
      </dgm:t>
    </dgm:pt>
    <dgm:pt modelId="{EE321E9E-8CD4-4631-8499-AE9F4A85FD6C}" type="pres">
      <dgm:prSet presAssocID="{D44299C7-8590-4427-944B-739346EF1FD2}" presName="descendantText" presStyleLbl="alignAccFollowNode1" presStyleIdx="0" presStyleCnt="3" custScaleX="70898" custScaleY="84055" custLinFactNeighborX="4167" custLinFactNeighborY="4479">
        <dgm:presLayoutVars>
          <dgm:bulletEnabled val="1"/>
        </dgm:presLayoutVars>
      </dgm:prSet>
      <dgm:spPr/>
      <dgm:t>
        <a:bodyPr/>
        <a:lstStyle/>
        <a:p>
          <a:endParaRPr lang="en-US"/>
        </a:p>
      </dgm:t>
    </dgm:pt>
    <dgm:pt modelId="{B49A4E77-4E30-4699-8202-0451C98144FB}" type="pres">
      <dgm:prSet presAssocID="{9C56FD4E-D1EE-4910-9D78-5270A3A97926}" presName="sp" presStyleCnt="0"/>
      <dgm:spPr/>
    </dgm:pt>
    <dgm:pt modelId="{66244B30-66E6-45EC-B45E-508E4A505D57}" type="pres">
      <dgm:prSet presAssocID="{F6A9139B-23AD-436E-A5BA-2ED79D960BC0}" presName="linNode" presStyleCnt="0"/>
      <dgm:spPr/>
    </dgm:pt>
    <dgm:pt modelId="{0CB3484F-0AD5-4B3E-A079-E9552EF8C790}" type="pres">
      <dgm:prSet presAssocID="{F6A9139B-23AD-436E-A5BA-2ED79D960BC0}" presName="parentText" presStyleLbl="node1" presStyleIdx="1" presStyleCnt="3">
        <dgm:presLayoutVars>
          <dgm:chMax val="1"/>
          <dgm:bulletEnabled val="1"/>
        </dgm:presLayoutVars>
      </dgm:prSet>
      <dgm:spPr/>
      <dgm:t>
        <a:bodyPr/>
        <a:lstStyle/>
        <a:p>
          <a:endParaRPr lang="en-US"/>
        </a:p>
      </dgm:t>
    </dgm:pt>
    <dgm:pt modelId="{DC92A018-AF9E-43BE-B24B-9DF33DD58347}" type="pres">
      <dgm:prSet presAssocID="{F6A9139B-23AD-436E-A5BA-2ED79D960BC0}" presName="descendantText" presStyleLbl="alignAccFollowNode1" presStyleIdx="1" presStyleCnt="3" custScaleX="75607" custScaleY="124474">
        <dgm:presLayoutVars>
          <dgm:bulletEnabled val="1"/>
        </dgm:presLayoutVars>
      </dgm:prSet>
      <dgm:spPr/>
      <dgm:t>
        <a:bodyPr/>
        <a:lstStyle/>
        <a:p>
          <a:endParaRPr lang="en-US"/>
        </a:p>
      </dgm:t>
    </dgm:pt>
    <dgm:pt modelId="{512B97E7-06DB-4B03-A1DC-D2ABA2A11BFD}" type="pres">
      <dgm:prSet presAssocID="{67A23519-064E-4F59-AC6A-F10B8E235AEC}" presName="sp" presStyleCnt="0"/>
      <dgm:spPr/>
    </dgm:pt>
    <dgm:pt modelId="{555261DA-48A2-4D1D-B5C4-E0211BB6677B}" type="pres">
      <dgm:prSet presAssocID="{B610F6B6-F55E-4BF4-972C-FDDE9AB6AA6B}" presName="linNode" presStyleCnt="0"/>
      <dgm:spPr/>
    </dgm:pt>
    <dgm:pt modelId="{A131D4DE-C559-4C42-AAFE-6121EB5F9459}" type="pres">
      <dgm:prSet presAssocID="{B610F6B6-F55E-4BF4-972C-FDDE9AB6AA6B}" presName="parentText" presStyleLbl="node1" presStyleIdx="2" presStyleCnt="3">
        <dgm:presLayoutVars>
          <dgm:chMax val="1"/>
          <dgm:bulletEnabled val="1"/>
        </dgm:presLayoutVars>
      </dgm:prSet>
      <dgm:spPr/>
      <dgm:t>
        <a:bodyPr/>
        <a:lstStyle/>
        <a:p>
          <a:endParaRPr lang="en-US"/>
        </a:p>
      </dgm:t>
    </dgm:pt>
    <dgm:pt modelId="{5638AFB5-E9F4-4663-B58B-795747FC0CE4}" type="pres">
      <dgm:prSet presAssocID="{B610F6B6-F55E-4BF4-972C-FDDE9AB6AA6B}" presName="descendantText" presStyleLbl="alignAccFollowNode1" presStyleIdx="2" presStyleCnt="3" custScaleX="75585" custScaleY="125368">
        <dgm:presLayoutVars>
          <dgm:bulletEnabled val="1"/>
        </dgm:presLayoutVars>
      </dgm:prSet>
      <dgm:spPr/>
      <dgm:t>
        <a:bodyPr/>
        <a:lstStyle/>
        <a:p>
          <a:endParaRPr lang="en-US"/>
        </a:p>
      </dgm:t>
    </dgm:pt>
  </dgm:ptLst>
  <dgm:cxnLst>
    <dgm:cxn modelId="{F6A9D15B-C5DD-470A-9495-07E7D6088812}" type="presOf" srcId="{B610F6B6-F55E-4BF4-972C-FDDE9AB6AA6B}" destId="{A131D4DE-C559-4C42-AAFE-6121EB5F9459}" srcOrd="0" destOrd="0" presId="urn:microsoft.com/office/officeart/2005/8/layout/vList5"/>
    <dgm:cxn modelId="{534FB024-B21C-4983-BF8A-76DB0CBE1ED3}" srcId="{D6DCACE3-8BCC-439B-AD01-BD23BD8581B3}" destId="{B610F6B6-F55E-4BF4-972C-FDDE9AB6AA6B}" srcOrd="2" destOrd="0" parTransId="{15792277-807E-432E-B49B-5D462BA5E1C5}" sibTransId="{924BBF0B-780E-45C1-A5CA-E78E1B4B36FB}"/>
    <dgm:cxn modelId="{9D2EF02E-422B-4E32-9DAE-72E19E843A58}" srcId="{D44299C7-8590-4427-944B-739346EF1FD2}" destId="{51151DBF-AF77-4D0A-B6E0-F3A9D12998BB}" srcOrd="0" destOrd="0" parTransId="{9E8A6444-5C21-4AA5-A333-A2BDEC0CDF6E}" sibTransId="{D23C5322-9B65-4A96-9C39-A54AA46DF6CE}"/>
    <dgm:cxn modelId="{DA6510D8-31A4-490A-BC74-0820E818AFD9}" type="presOf" srcId="{D44299C7-8590-4427-944B-739346EF1FD2}" destId="{073200C9-45A7-4CE5-B252-28408D59188D}" srcOrd="0" destOrd="0" presId="urn:microsoft.com/office/officeart/2005/8/layout/vList5"/>
    <dgm:cxn modelId="{FE19ED66-81BB-470B-A552-D443A1ECFADD}" type="presOf" srcId="{9BFC09E1-0BDA-47E6-9F4B-A357569FB262}" destId="{EE321E9E-8CD4-4631-8499-AE9F4A85FD6C}" srcOrd="0" destOrd="1" presId="urn:microsoft.com/office/officeart/2005/8/layout/vList5"/>
    <dgm:cxn modelId="{A2A4DEEE-0C47-4A0B-947F-B0BA64FBE7B6}" srcId="{B610F6B6-F55E-4BF4-972C-FDDE9AB6AA6B}" destId="{4F9803B4-E64D-42C6-B62F-75C7043E683E}" srcOrd="2" destOrd="0" parTransId="{F50C7AD2-70EA-467D-A55A-F0C44CB18A14}" sibTransId="{2753C6D1-1C32-4F75-8411-B5BE48A4457B}"/>
    <dgm:cxn modelId="{964E376D-A7F9-49D3-AE2F-770DEE564B29}" type="presOf" srcId="{1AD2D14F-1A48-4E80-9A7A-92A90A887974}" destId="{DC92A018-AF9E-43BE-B24B-9DF33DD58347}" srcOrd="0" destOrd="0" presId="urn:microsoft.com/office/officeart/2005/8/layout/vList5"/>
    <dgm:cxn modelId="{44FB04AD-1626-4D0C-B32A-E3A90396EE10}" type="presOf" srcId="{C5CF33B7-3B35-4466-9FD6-BC945DF03759}" destId="{5638AFB5-E9F4-4663-B58B-795747FC0CE4}" srcOrd="0" destOrd="3" presId="urn:microsoft.com/office/officeart/2005/8/layout/vList5"/>
    <dgm:cxn modelId="{8C0EEC51-CA13-486B-90D7-A795D574375F}" srcId="{D44299C7-8590-4427-944B-739346EF1FD2}" destId="{9BFC09E1-0BDA-47E6-9F4B-A357569FB262}" srcOrd="1" destOrd="0" parTransId="{D0757894-E95E-476E-92CC-0003CACC6F26}" sibTransId="{053DF8DC-D5E7-44C6-BA36-501A3F5480E4}"/>
    <dgm:cxn modelId="{91A7B0CD-DE47-4269-9755-3E476C39B713}" srcId="{B610F6B6-F55E-4BF4-972C-FDDE9AB6AA6B}" destId="{C94B1443-FFC3-4AEB-939A-9037BAE4FE40}" srcOrd="0" destOrd="0" parTransId="{4DAB17DF-26ED-4EEF-AB89-1A4E206B17D3}" sibTransId="{9C4D3915-56AA-4C1B-8F5D-BC9146FF6E89}"/>
    <dgm:cxn modelId="{11A3623A-CD3A-4380-AA0D-D251D2F6C887}" srcId="{F6A9139B-23AD-436E-A5BA-2ED79D960BC0}" destId="{E71CA7AB-E4C4-4F81-9354-78497E6A6EC6}" srcOrd="3" destOrd="0" parTransId="{0D5799A4-EC2F-4D6E-B7DD-4E18CBE214F1}" sibTransId="{DFFA08DF-AF19-4CE2-90E8-AE0CEE57FE3B}"/>
    <dgm:cxn modelId="{EDF0AC17-0014-485D-AEB2-303D4D2F0EC8}" type="presOf" srcId="{66144067-41D2-4D26-8070-68B7177F377C}" destId="{5638AFB5-E9F4-4663-B58B-795747FC0CE4}" srcOrd="0" destOrd="5" presId="urn:microsoft.com/office/officeart/2005/8/layout/vList5"/>
    <dgm:cxn modelId="{0A57A105-3C40-4D16-A079-157DA084E982}" type="presOf" srcId="{E0BEED2A-F654-4C8D-BB0A-F8A532B25B10}" destId="{EE321E9E-8CD4-4631-8499-AE9F4A85FD6C}" srcOrd="0" destOrd="2" presId="urn:microsoft.com/office/officeart/2005/8/layout/vList5"/>
    <dgm:cxn modelId="{6654EDB9-AAF1-43AA-97C5-D9A88E89B3C8}" type="presOf" srcId="{7105E091-AB4C-4935-A778-A23C5C991BFC}" destId="{5638AFB5-E9F4-4663-B58B-795747FC0CE4}" srcOrd="0" destOrd="4" presId="urn:microsoft.com/office/officeart/2005/8/layout/vList5"/>
    <dgm:cxn modelId="{F84FCFD6-BCB6-471A-8FAB-FEF27DA0C8B4}" type="presOf" srcId="{51151DBF-AF77-4D0A-B6E0-F3A9D12998BB}" destId="{EE321E9E-8CD4-4631-8499-AE9F4A85FD6C}" srcOrd="0" destOrd="0" presId="urn:microsoft.com/office/officeart/2005/8/layout/vList5"/>
    <dgm:cxn modelId="{EE4A52E2-FA6E-4880-AC08-229FDD84CD6F}" type="presOf" srcId="{4F9803B4-E64D-42C6-B62F-75C7043E683E}" destId="{5638AFB5-E9F4-4663-B58B-795747FC0CE4}" srcOrd="0" destOrd="2" presId="urn:microsoft.com/office/officeart/2005/8/layout/vList5"/>
    <dgm:cxn modelId="{B336FDCD-F826-4FE1-A31C-CA17E2C33CB2}" srcId="{F6A9139B-23AD-436E-A5BA-2ED79D960BC0}" destId="{E8E346E3-B1ED-446D-AA89-24CC0228A068}" srcOrd="1" destOrd="0" parTransId="{DBA6C479-AB21-40A2-AD1F-12ACAA6A5EEC}" sibTransId="{C915C633-040C-417E-93A3-EE1BA97228AA}"/>
    <dgm:cxn modelId="{2821661D-8A25-49CC-A6C6-10C1CCCD2203}" srcId="{F6A9139B-23AD-436E-A5BA-2ED79D960BC0}" destId="{54D7D419-F489-4D9E-97B0-690DEDDAF039}" srcOrd="5" destOrd="0" parTransId="{C891020D-8FDB-4B6E-8CA0-FEA6C5D0238B}" sibTransId="{E17C01F5-026B-4D58-91FE-DCC6AE274FB1}"/>
    <dgm:cxn modelId="{17C91C63-0CB2-41B0-B9B4-FAC9D9656340}" type="presOf" srcId="{7342E6F5-ADC1-4545-A0CF-889056BACCE7}" destId="{DC92A018-AF9E-43BE-B24B-9DF33DD58347}" srcOrd="0" destOrd="4" presId="urn:microsoft.com/office/officeart/2005/8/layout/vList5"/>
    <dgm:cxn modelId="{54F436F7-CD1D-47CC-86C9-487E4E5E0915}" type="presOf" srcId="{54D7D419-F489-4D9E-97B0-690DEDDAF039}" destId="{DC92A018-AF9E-43BE-B24B-9DF33DD58347}" srcOrd="0" destOrd="5" presId="urn:microsoft.com/office/officeart/2005/8/layout/vList5"/>
    <dgm:cxn modelId="{55D3C8A7-9E3B-4907-85D0-35644986710C}" type="presOf" srcId="{D1925CD9-394C-4F2D-BC50-BE6382127E56}" destId="{EE321E9E-8CD4-4631-8499-AE9F4A85FD6C}" srcOrd="0" destOrd="3" presId="urn:microsoft.com/office/officeart/2005/8/layout/vList5"/>
    <dgm:cxn modelId="{F8E0391D-1F71-4B93-A92C-893CE6D0322C}" type="presOf" srcId="{536DE153-A078-47B7-A777-72B13163CCA8}" destId="{5638AFB5-E9F4-4663-B58B-795747FC0CE4}" srcOrd="0" destOrd="1" presId="urn:microsoft.com/office/officeart/2005/8/layout/vList5"/>
    <dgm:cxn modelId="{14417552-D60E-4909-BD12-6910D59B531B}" srcId="{D6DCACE3-8BCC-439B-AD01-BD23BD8581B3}" destId="{F6A9139B-23AD-436E-A5BA-2ED79D960BC0}" srcOrd="1" destOrd="0" parTransId="{2642DB18-1330-4191-B8E0-BF9AA750FEF7}" sibTransId="{67A23519-064E-4F59-AC6A-F10B8E235AEC}"/>
    <dgm:cxn modelId="{84F8D866-3ACE-44D1-8BDA-E9E79F79853F}" srcId="{D6DCACE3-8BCC-439B-AD01-BD23BD8581B3}" destId="{D44299C7-8590-4427-944B-739346EF1FD2}" srcOrd="0" destOrd="0" parTransId="{5AC3A8AE-9F1E-43F4-B53E-601024E3F882}" sibTransId="{9C56FD4E-D1EE-4910-9D78-5270A3A97926}"/>
    <dgm:cxn modelId="{556570CF-A4C2-4DFE-8078-6B51773A7BAE}" type="presOf" srcId="{F6A9139B-23AD-436E-A5BA-2ED79D960BC0}" destId="{0CB3484F-0AD5-4B3E-A079-E9552EF8C790}" srcOrd="0" destOrd="0" presId="urn:microsoft.com/office/officeart/2005/8/layout/vList5"/>
    <dgm:cxn modelId="{EDC12A14-71BB-4B86-AAC9-7E0CBBB3EA64}" srcId="{D44299C7-8590-4427-944B-739346EF1FD2}" destId="{D1925CD9-394C-4F2D-BC50-BE6382127E56}" srcOrd="3" destOrd="0" parTransId="{39F84D66-4A05-4D4A-8B9B-FF96792570C2}" sibTransId="{BD285927-F853-4543-8AD5-365565FDA62D}"/>
    <dgm:cxn modelId="{6FC10F85-7BF3-495F-84A9-456D46DE8372}" type="presOf" srcId="{E8E346E3-B1ED-446D-AA89-24CC0228A068}" destId="{DC92A018-AF9E-43BE-B24B-9DF33DD58347}" srcOrd="0" destOrd="1" presId="urn:microsoft.com/office/officeart/2005/8/layout/vList5"/>
    <dgm:cxn modelId="{20D34DF1-7949-48E9-B451-9A5A78C4789F}" srcId="{F6A9139B-23AD-436E-A5BA-2ED79D960BC0}" destId="{1AD2D14F-1A48-4E80-9A7A-92A90A887974}" srcOrd="0" destOrd="0" parTransId="{6F6B5DB4-CB09-4FB8-93B0-A98C77CA243E}" sibTransId="{61BB0B4F-0308-4307-AC61-EB1024505608}"/>
    <dgm:cxn modelId="{C67AF0A4-05FF-4850-BAF0-19F432FBBCCA}" srcId="{B610F6B6-F55E-4BF4-972C-FDDE9AB6AA6B}" destId="{C5CF33B7-3B35-4466-9FD6-BC945DF03759}" srcOrd="3" destOrd="0" parTransId="{BDAF76D2-DAB0-4BBF-8260-18CC49964A07}" sibTransId="{FB48D0DD-D469-47B9-AABE-BC1770BF3EBF}"/>
    <dgm:cxn modelId="{45B86BB5-EB72-42BD-A4C5-416CF91CA503}" srcId="{F6A9139B-23AD-436E-A5BA-2ED79D960BC0}" destId="{7342E6F5-ADC1-4545-A0CF-889056BACCE7}" srcOrd="4" destOrd="0" parTransId="{B28AC4F9-96F0-4EE4-A8CD-57B0EE6F6AC4}" sibTransId="{A7CCC69D-9707-4B72-B434-A78BBE448B90}"/>
    <dgm:cxn modelId="{408D1FFF-C409-4B71-80D6-2ADB7FE32229}" srcId="{B610F6B6-F55E-4BF4-972C-FDDE9AB6AA6B}" destId="{7105E091-AB4C-4935-A778-A23C5C991BFC}" srcOrd="4" destOrd="0" parTransId="{59BC40F6-B21B-4FC9-BA2F-1894B45CB488}" sibTransId="{EE886963-DE66-4532-A065-71E7D17B46B2}"/>
    <dgm:cxn modelId="{65F9B676-1FA7-44C8-B2C7-E66BAF6C53DD}" type="presOf" srcId="{D6DCACE3-8BCC-439B-AD01-BD23BD8581B3}" destId="{6E9F5AFD-0B72-4FAC-9821-4A2E5E8F82D9}" srcOrd="0" destOrd="0" presId="urn:microsoft.com/office/officeart/2005/8/layout/vList5"/>
    <dgm:cxn modelId="{2C3DC251-37A1-43BC-849D-A1213982B436}" type="presOf" srcId="{C94B1443-FFC3-4AEB-939A-9037BAE4FE40}" destId="{5638AFB5-E9F4-4663-B58B-795747FC0CE4}" srcOrd="0" destOrd="0" presId="urn:microsoft.com/office/officeart/2005/8/layout/vList5"/>
    <dgm:cxn modelId="{C0090D58-62CA-445B-978F-0EBD0F416A68}" srcId="{D44299C7-8590-4427-944B-739346EF1FD2}" destId="{E0BEED2A-F654-4C8D-BB0A-F8A532B25B10}" srcOrd="2" destOrd="0" parTransId="{4F51DDFD-CD9D-4D50-B053-4072777CB415}" sibTransId="{135211D1-2977-405F-8FCA-1F978142F74A}"/>
    <dgm:cxn modelId="{8F0B45B2-0B06-4B0B-BCE7-F376DA9AD0DD}" srcId="{B610F6B6-F55E-4BF4-972C-FDDE9AB6AA6B}" destId="{66144067-41D2-4D26-8070-68B7177F377C}" srcOrd="5" destOrd="0" parTransId="{76B8F3FD-35BD-43DC-9354-AFA127BE4E2D}" sibTransId="{208AD0EF-226C-472A-818C-05500E470E4B}"/>
    <dgm:cxn modelId="{49EB530F-6F32-4897-BE3F-BA326738DF13}" type="presOf" srcId="{E71CA7AB-E4C4-4F81-9354-78497E6A6EC6}" destId="{DC92A018-AF9E-43BE-B24B-9DF33DD58347}" srcOrd="0" destOrd="3" presId="urn:microsoft.com/office/officeart/2005/8/layout/vList5"/>
    <dgm:cxn modelId="{FA095144-C34C-4341-869A-4BF94751CC08}" type="presOf" srcId="{E69F2724-32CC-4D7C-8FD0-E1388EC0A7CE}" destId="{DC92A018-AF9E-43BE-B24B-9DF33DD58347}" srcOrd="0" destOrd="2" presId="urn:microsoft.com/office/officeart/2005/8/layout/vList5"/>
    <dgm:cxn modelId="{4BF92F8D-B095-4380-B4AC-6EF2503E73EF}" srcId="{B610F6B6-F55E-4BF4-972C-FDDE9AB6AA6B}" destId="{536DE153-A078-47B7-A777-72B13163CCA8}" srcOrd="1" destOrd="0" parTransId="{09B64DE8-521A-409E-A5BA-962CEAAACDC9}" sibTransId="{8AA4B35F-C01F-4D93-84B6-2F98DD82E04B}"/>
    <dgm:cxn modelId="{F15E9548-E5C6-4A88-BBDF-BD094DD10938}" srcId="{F6A9139B-23AD-436E-A5BA-2ED79D960BC0}" destId="{E69F2724-32CC-4D7C-8FD0-E1388EC0A7CE}" srcOrd="2" destOrd="0" parTransId="{8C8627EF-C1B1-494A-945A-45678A2B9774}" sibTransId="{B7DE369A-1AFF-415B-96F1-B247510A0101}"/>
    <dgm:cxn modelId="{B29AE984-84F0-4FC0-B325-A33EE36C556D}" type="presParOf" srcId="{6E9F5AFD-0B72-4FAC-9821-4A2E5E8F82D9}" destId="{ABE49EAF-3292-4A0F-9486-5F255F5C2760}" srcOrd="0" destOrd="0" presId="urn:microsoft.com/office/officeart/2005/8/layout/vList5"/>
    <dgm:cxn modelId="{ABB2804A-3C55-4B5B-A971-8F909D0A1051}" type="presParOf" srcId="{ABE49EAF-3292-4A0F-9486-5F255F5C2760}" destId="{073200C9-45A7-4CE5-B252-28408D59188D}" srcOrd="0" destOrd="0" presId="urn:microsoft.com/office/officeart/2005/8/layout/vList5"/>
    <dgm:cxn modelId="{D21B46CD-F7AC-4D94-8E70-E80C5C19FFD3}" type="presParOf" srcId="{ABE49EAF-3292-4A0F-9486-5F255F5C2760}" destId="{EE321E9E-8CD4-4631-8499-AE9F4A85FD6C}" srcOrd="1" destOrd="0" presId="urn:microsoft.com/office/officeart/2005/8/layout/vList5"/>
    <dgm:cxn modelId="{B57D753D-3DDB-4356-8942-76CAC318F7BE}" type="presParOf" srcId="{6E9F5AFD-0B72-4FAC-9821-4A2E5E8F82D9}" destId="{B49A4E77-4E30-4699-8202-0451C98144FB}" srcOrd="1" destOrd="0" presId="urn:microsoft.com/office/officeart/2005/8/layout/vList5"/>
    <dgm:cxn modelId="{99058C9F-0554-4302-9E52-9961D6D22041}" type="presParOf" srcId="{6E9F5AFD-0B72-4FAC-9821-4A2E5E8F82D9}" destId="{66244B30-66E6-45EC-B45E-508E4A505D57}" srcOrd="2" destOrd="0" presId="urn:microsoft.com/office/officeart/2005/8/layout/vList5"/>
    <dgm:cxn modelId="{92D2BEA9-6F86-4596-A04B-D80C0D944D58}" type="presParOf" srcId="{66244B30-66E6-45EC-B45E-508E4A505D57}" destId="{0CB3484F-0AD5-4B3E-A079-E9552EF8C790}" srcOrd="0" destOrd="0" presId="urn:microsoft.com/office/officeart/2005/8/layout/vList5"/>
    <dgm:cxn modelId="{24FA6A3A-822A-4EE9-8EFF-B1B84037FAAC}" type="presParOf" srcId="{66244B30-66E6-45EC-B45E-508E4A505D57}" destId="{DC92A018-AF9E-43BE-B24B-9DF33DD58347}" srcOrd="1" destOrd="0" presId="urn:microsoft.com/office/officeart/2005/8/layout/vList5"/>
    <dgm:cxn modelId="{BB007443-D750-4817-B0A3-C1372B873AB1}" type="presParOf" srcId="{6E9F5AFD-0B72-4FAC-9821-4A2E5E8F82D9}" destId="{512B97E7-06DB-4B03-A1DC-D2ABA2A11BFD}" srcOrd="3" destOrd="0" presId="urn:microsoft.com/office/officeart/2005/8/layout/vList5"/>
    <dgm:cxn modelId="{2FE9FB3E-62FB-4EEE-95EC-4AEF2212C0F2}" type="presParOf" srcId="{6E9F5AFD-0B72-4FAC-9821-4A2E5E8F82D9}" destId="{555261DA-48A2-4D1D-B5C4-E0211BB6677B}" srcOrd="4" destOrd="0" presId="urn:microsoft.com/office/officeart/2005/8/layout/vList5"/>
    <dgm:cxn modelId="{1F83DD4F-9EDC-4D61-AE86-1E8FD8B245EF}" type="presParOf" srcId="{555261DA-48A2-4D1D-B5C4-E0211BB6677B}" destId="{A131D4DE-C559-4C42-AAFE-6121EB5F9459}" srcOrd="0" destOrd="0" presId="urn:microsoft.com/office/officeart/2005/8/layout/vList5"/>
    <dgm:cxn modelId="{56EB7C59-93BA-417A-95B6-3FD14375569C}" type="presParOf" srcId="{555261DA-48A2-4D1D-B5C4-E0211BB6677B}" destId="{5638AFB5-E9F4-4663-B58B-795747FC0CE4}" srcOrd="1" destOrd="0" presId="urn:microsoft.com/office/officeart/2005/8/layout/vList5"/>
  </dgm:cxnLst>
  <dgm:bg>
    <a:solidFill>
      <a:srgbClr val="FFC000"/>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B1A6B-298F-4490-BCFE-007B3A2BE4C6}" type="datetimeFigureOut">
              <a:rPr lang="en-US" smtClean="0"/>
              <a:pPr/>
              <a:t>7/29/2012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A0E98E-B4FD-477C-9328-EC04FF33B0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1DC9B55-79D8-47D3-96F1-2951BFF01228}" type="datetime1">
              <a:rPr lang="en-US" smtClean="0"/>
              <a:pPr/>
              <a:t>7/29/2012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Copyright Portnov Computer School  2012</a:t>
            </a: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D3B78E-7E5E-4DB5-A0D1-BAFDAF670BAD}" type="datetime1">
              <a:rPr lang="en-US" smtClean="0"/>
              <a:pPr/>
              <a:t>7/29/2012</a:t>
            </a:fld>
            <a:endParaRPr lang="en-US"/>
          </a:p>
        </p:txBody>
      </p:sp>
      <p:sp>
        <p:nvSpPr>
          <p:cNvPr id="5" name="Footer Placeholder 4"/>
          <p:cNvSpPr>
            <a:spLocks noGrp="1"/>
          </p:cNvSpPr>
          <p:nvPr>
            <p:ph type="ftr" sz="quarter" idx="11"/>
          </p:nvPr>
        </p:nvSpPr>
        <p:spPr/>
        <p:txBody>
          <a:bodyPr/>
          <a:lstStyle>
            <a:extLst/>
          </a:lstStyle>
          <a:p>
            <a:r>
              <a:rPr lang="en-US" smtClean="0"/>
              <a:t>Copyright Portnov Computer School  2012</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61F72A1-DB2C-4D36-9ABA-D573C9A02FB7}" type="datetime1">
              <a:rPr lang="en-US" smtClean="0"/>
              <a:pPr/>
              <a:t>7/29/2012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Copyright Portnov Computer School  2012</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4083C9-F587-418A-8013-59E8C382AB79}" type="datetime1">
              <a:rPr lang="en-US" smtClean="0"/>
              <a:pPr/>
              <a:t>7/29/2012</a:t>
            </a:fld>
            <a:endParaRPr lang="en-US"/>
          </a:p>
        </p:txBody>
      </p:sp>
      <p:sp>
        <p:nvSpPr>
          <p:cNvPr id="5" name="Footer Placeholder 4"/>
          <p:cNvSpPr>
            <a:spLocks noGrp="1"/>
          </p:cNvSpPr>
          <p:nvPr>
            <p:ph type="ftr" sz="quarter" idx="11"/>
          </p:nvPr>
        </p:nvSpPr>
        <p:spPr/>
        <p:txBody>
          <a:bodyPr/>
          <a:lstStyle>
            <a:extLst/>
          </a:lstStyle>
          <a:p>
            <a:r>
              <a:rPr lang="en-US" smtClean="0"/>
              <a:t>Copyright Portnov Computer School  2012</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F487677-DDE0-4E2D-80E1-EBD5F67D8E24}" type="datetime1">
              <a:rPr lang="en-US" smtClean="0"/>
              <a:pPr/>
              <a:t>7/29/2012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Copyright Portnov Computer School  2012</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8BA187-9514-4F2E-95A6-1DBC55874A23}" type="datetime1">
              <a:rPr lang="en-US" smtClean="0"/>
              <a:pPr/>
              <a:t>7/29/2012</a:t>
            </a:fld>
            <a:endParaRPr lang="en-US"/>
          </a:p>
        </p:txBody>
      </p:sp>
      <p:sp>
        <p:nvSpPr>
          <p:cNvPr id="6" name="Footer Placeholder 5"/>
          <p:cNvSpPr>
            <a:spLocks noGrp="1"/>
          </p:cNvSpPr>
          <p:nvPr>
            <p:ph type="ftr" sz="quarter" idx="11"/>
          </p:nvPr>
        </p:nvSpPr>
        <p:spPr/>
        <p:txBody>
          <a:bodyPr/>
          <a:lstStyle>
            <a:extLst/>
          </a:lstStyle>
          <a:p>
            <a:r>
              <a:rPr lang="en-US" smtClean="0"/>
              <a:t>Copyright Portnov Computer School  2012</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7A1947D-6E9E-407E-9AE4-620B5EA4DB53}" type="datetime1">
              <a:rPr lang="en-US" smtClean="0"/>
              <a:pPr/>
              <a:t>7/29/2012</a:t>
            </a:fld>
            <a:endParaRPr lang="en-US"/>
          </a:p>
        </p:txBody>
      </p:sp>
      <p:sp>
        <p:nvSpPr>
          <p:cNvPr id="8" name="Footer Placeholder 7"/>
          <p:cNvSpPr>
            <a:spLocks noGrp="1"/>
          </p:cNvSpPr>
          <p:nvPr>
            <p:ph type="ftr" sz="quarter" idx="11"/>
          </p:nvPr>
        </p:nvSpPr>
        <p:spPr/>
        <p:txBody>
          <a:bodyPr/>
          <a:lstStyle>
            <a:extLst/>
          </a:lstStyle>
          <a:p>
            <a:r>
              <a:rPr lang="en-US" smtClean="0"/>
              <a:t>Copyright Portnov Computer School  2012</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CA68AD1-1784-4554-97AB-F8A3F2E19932}" type="datetime1">
              <a:rPr lang="en-US" smtClean="0"/>
              <a:pPr/>
              <a:t>7/29/2012</a:t>
            </a:fld>
            <a:endParaRPr lang="en-US"/>
          </a:p>
        </p:txBody>
      </p:sp>
      <p:sp>
        <p:nvSpPr>
          <p:cNvPr id="4" name="Footer Placeholder 3"/>
          <p:cNvSpPr>
            <a:spLocks noGrp="1"/>
          </p:cNvSpPr>
          <p:nvPr>
            <p:ph type="ftr" sz="quarter" idx="11"/>
          </p:nvPr>
        </p:nvSpPr>
        <p:spPr/>
        <p:txBody>
          <a:bodyPr/>
          <a:lstStyle>
            <a:extLst/>
          </a:lstStyle>
          <a:p>
            <a:r>
              <a:rPr lang="en-US" smtClean="0"/>
              <a:t>Copyright Portnov Computer School  2012</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12296DF-A5DA-45DE-9543-88C0F93BADC8}" type="datetime1">
              <a:rPr lang="en-US" smtClean="0"/>
              <a:pPr/>
              <a:t>7/29/2012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Copyright Portnov Computer School  2012</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148CE1-310B-43C6-98C0-16D3E8E30A77}" type="datetime1">
              <a:rPr lang="en-US" smtClean="0"/>
              <a:pPr/>
              <a:t>7/29/2012</a:t>
            </a:fld>
            <a:endParaRPr lang="en-US"/>
          </a:p>
        </p:txBody>
      </p:sp>
      <p:sp>
        <p:nvSpPr>
          <p:cNvPr id="6" name="Footer Placeholder 5"/>
          <p:cNvSpPr>
            <a:spLocks noGrp="1"/>
          </p:cNvSpPr>
          <p:nvPr>
            <p:ph type="ftr" sz="quarter" idx="11"/>
          </p:nvPr>
        </p:nvSpPr>
        <p:spPr/>
        <p:txBody>
          <a:bodyPr/>
          <a:lstStyle>
            <a:extLst/>
          </a:lstStyle>
          <a:p>
            <a:r>
              <a:rPr lang="en-US" smtClean="0"/>
              <a:t>Copyright Portnov Computer School  2012</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41D84B2-CC01-4E90-94BA-6B23E33B1A25}" type="datetime1">
              <a:rPr lang="en-US" smtClean="0"/>
              <a:pPr/>
              <a:t>7/29/2012</a:t>
            </a:fld>
            <a:endParaRPr lang="en-US"/>
          </a:p>
        </p:txBody>
      </p:sp>
      <p:sp>
        <p:nvSpPr>
          <p:cNvPr id="6" name="Footer Placeholder 5"/>
          <p:cNvSpPr>
            <a:spLocks noGrp="1"/>
          </p:cNvSpPr>
          <p:nvPr>
            <p:ph type="ftr" sz="quarter" idx="11"/>
          </p:nvPr>
        </p:nvSpPr>
        <p:spPr/>
        <p:txBody>
          <a:bodyPr/>
          <a:lstStyle>
            <a:extLst/>
          </a:lstStyle>
          <a:p>
            <a:r>
              <a:rPr lang="en-US" smtClean="0"/>
              <a:t>Copyright Portnov Computer School  2012</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76F4C35-27A0-4561-B55C-A85C3231DE07}" type="datetime1">
              <a:rPr lang="en-US" smtClean="0"/>
              <a:pPr/>
              <a:t>7/29/2012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Copyright Portnov Computer School  2012</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ollegemobile.com/wp-content/uploads/2012/01/Modern-Mobile-Operating-Systems.jp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gif"/></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6" Type="http://schemas.openxmlformats.org/officeDocument/2006/relationships/image" Target="../media/image50.gif"/><Relationship Id="rId5" Type="http://schemas.openxmlformats.org/officeDocument/2006/relationships/image" Target="../media/image55.pn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533400"/>
            <a:ext cx="5105400" cy="2868168"/>
          </a:xfrm>
        </p:spPr>
        <p:txBody>
          <a:bodyPr/>
          <a:lstStyle/>
          <a:p>
            <a:r>
              <a:rPr lang="en-US" sz="4800" dirty="0" smtClean="0"/>
              <a:t>Mobile Terminology Basics</a:t>
            </a:r>
            <a:endParaRPr lang="en-US" sz="4800" dirty="0"/>
          </a:p>
        </p:txBody>
      </p:sp>
      <p:sp>
        <p:nvSpPr>
          <p:cNvPr id="3" name="Subtitle 2"/>
          <p:cNvSpPr>
            <a:spLocks noGrp="1"/>
          </p:cNvSpPr>
          <p:nvPr>
            <p:ph type="subTitle" idx="1"/>
          </p:nvPr>
        </p:nvSpPr>
        <p:spPr>
          <a:xfrm>
            <a:off x="3657600" y="5410200"/>
            <a:ext cx="5105400" cy="609600"/>
          </a:xfrm>
        </p:spPr>
        <p:txBody>
          <a:bodyPr/>
          <a:lstStyle/>
          <a:p>
            <a:r>
              <a:rPr lang="en-US" dirty="0" smtClean="0">
                <a:solidFill>
                  <a:schemeClr val="accent3">
                    <a:lumMod val="40000"/>
                    <a:lumOff val="60000"/>
                  </a:schemeClr>
                </a:solidFill>
              </a:rPr>
              <a:t>Created by </a:t>
            </a:r>
            <a:r>
              <a:rPr lang="en-US" dirty="0" err="1" smtClean="0">
                <a:solidFill>
                  <a:schemeClr val="accent3">
                    <a:lumMod val="40000"/>
                    <a:lumOff val="60000"/>
                  </a:schemeClr>
                </a:solidFill>
              </a:rPr>
              <a:t>Ivette</a:t>
            </a:r>
            <a:r>
              <a:rPr lang="en-US" dirty="0" smtClean="0">
                <a:solidFill>
                  <a:schemeClr val="accent3">
                    <a:lumMod val="40000"/>
                    <a:lumOff val="60000"/>
                  </a:schemeClr>
                </a:solidFill>
              </a:rPr>
              <a:t> Doss</a:t>
            </a:r>
            <a:endParaRPr lang="en-US" dirty="0">
              <a:solidFill>
                <a:schemeClr val="accent3">
                  <a:lumMod val="40000"/>
                  <a:lumOff val="60000"/>
                </a:schemeClr>
              </a:solidFill>
            </a:endParaRPr>
          </a:p>
        </p:txBody>
      </p:sp>
      <p:sp>
        <p:nvSpPr>
          <p:cNvPr id="5" name="Footer Placeholder 4"/>
          <p:cNvSpPr>
            <a:spLocks noGrp="1"/>
          </p:cNvSpPr>
          <p:nvPr>
            <p:ph type="ftr" sz="quarter" idx="11"/>
          </p:nvPr>
        </p:nvSpPr>
        <p:spPr>
          <a:xfrm>
            <a:off x="304800" y="6477000"/>
            <a:ext cx="3429000" cy="309546"/>
          </a:xfrm>
        </p:spPr>
        <p:txBody>
          <a:bodyPr/>
          <a:lstStyle/>
          <a:p>
            <a:r>
              <a:rPr lang="en-US" smtClean="0"/>
              <a:t>Copyright Portnov Computer School  2012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1026" name="Picture 2" descr="C:\Users\IVA\Pictures\LOGOS\Upcoming-Android-Phones-2012[1].jpg"/>
          <p:cNvPicPr>
            <a:picLocks noChangeAspect="1" noChangeArrowheads="1"/>
          </p:cNvPicPr>
          <p:nvPr/>
        </p:nvPicPr>
        <p:blipFill>
          <a:blip r:embed="rId2" cstate="print"/>
          <a:srcRect/>
          <a:stretch>
            <a:fillRect/>
          </a:stretch>
        </p:blipFill>
        <p:spPr bwMode="auto">
          <a:xfrm>
            <a:off x="381000" y="2819400"/>
            <a:ext cx="4400550" cy="268833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5029200"/>
            <a:ext cx="8458200" cy="1447800"/>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endParaRPr lang="en-US" b="1" dirty="0" smtClean="0"/>
          </a:p>
          <a:p>
            <a:r>
              <a:rPr lang="en-US" sz="5600" b="1" i="1" dirty="0" smtClean="0"/>
              <a:t>Open source platforms </a:t>
            </a:r>
            <a:r>
              <a:rPr lang="en-US" sz="5600" dirty="0" smtClean="0"/>
              <a:t>are mobile platforms that practicing the main principle of Open-Source software development: peer production by bartering and collaboration with the end-product, source material, “blueprints”, and documentation available at no cost to the public.</a:t>
            </a:r>
          </a:p>
          <a:p>
            <a:r>
              <a:rPr lang="en-US" sz="5600" dirty="0" smtClean="0"/>
              <a:t>They freely available for users to download, alter, or edit.</a:t>
            </a:r>
          </a:p>
          <a:p>
            <a:r>
              <a:rPr lang="en-US" sz="5600" dirty="0" smtClean="0"/>
              <a:t>The major Open Source Platforms are Android, </a:t>
            </a:r>
            <a:r>
              <a:rPr lang="en-US" sz="5600" dirty="0" err="1" smtClean="0"/>
              <a:t>webOS</a:t>
            </a:r>
            <a:r>
              <a:rPr lang="en-US" sz="5600" dirty="0" smtClean="0"/>
              <a:t>, </a:t>
            </a:r>
            <a:r>
              <a:rPr lang="en-US" sz="5600" dirty="0" err="1" smtClean="0"/>
              <a:t>Tizen</a:t>
            </a:r>
            <a:r>
              <a:rPr lang="en-US" sz="5600" dirty="0" smtClean="0"/>
              <a:t>, Linux</a:t>
            </a:r>
          </a:p>
          <a:p>
            <a:pPr>
              <a:buNone/>
            </a:pPr>
            <a:endParaRPr lang="en-US" dirty="0" smtClean="0"/>
          </a:p>
        </p:txBody>
      </p:sp>
      <p:sp>
        <p:nvSpPr>
          <p:cNvPr id="4" name="Footer Placeholder 3"/>
          <p:cNvSpPr>
            <a:spLocks noGrp="1"/>
          </p:cNvSpPr>
          <p:nvPr>
            <p:ph type="ftr" sz="quarter" idx="11"/>
          </p:nvPr>
        </p:nvSpPr>
        <p:spPr>
          <a:xfrm>
            <a:off x="228600" y="6407944"/>
            <a:ext cx="27432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82000" y="6477000"/>
            <a:ext cx="588336" cy="228600"/>
          </a:xfrm>
        </p:spPr>
        <p:txBody>
          <a:bodyPr/>
          <a:lstStyle/>
          <a:p>
            <a:fld id="{B6F15528-21DE-4FAA-801E-634DDDAF4B2B}" type="slidenum">
              <a:rPr lang="en-US" smtClean="0">
                <a:solidFill>
                  <a:schemeClr val="tx1"/>
                </a:solidFill>
              </a:rPr>
              <a:pPr/>
              <a:t>10</a:t>
            </a:fld>
            <a:endParaRPr lang="en-US" dirty="0">
              <a:solidFill>
                <a:schemeClr val="tx1"/>
              </a:solidFill>
            </a:endParaRPr>
          </a:p>
        </p:txBody>
      </p:sp>
      <p:sp>
        <p:nvSpPr>
          <p:cNvPr id="6" name="Title 5"/>
          <p:cNvSpPr>
            <a:spLocks noGrp="1"/>
          </p:cNvSpPr>
          <p:nvPr>
            <p:ph type="title"/>
          </p:nvPr>
        </p:nvSpPr>
        <p:spPr>
          <a:xfrm>
            <a:off x="304800" y="152400"/>
            <a:ext cx="8001000" cy="6858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100" dirty="0" smtClean="0"/>
              <a:t/>
            </a:r>
            <a:br>
              <a:rPr lang="en-US" sz="3100" dirty="0" smtClean="0"/>
            </a:br>
            <a:r>
              <a:rPr lang="en-US" sz="3600" dirty="0" smtClean="0"/>
              <a:t>Open Source Platforms</a:t>
            </a:r>
            <a:r>
              <a:rPr lang="en-US" sz="3100" dirty="0" smtClean="0"/>
              <a:t>		</a:t>
            </a:r>
            <a:r>
              <a:rPr lang="en-US" dirty="0" smtClean="0"/>
              <a:t>	</a:t>
            </a:r>
            <a:endParaRPr lang="en-US" sz="1200" dirty="0"/>
          </a:p>
        </p:txBody>
      </p:sp>
      <p:pic>
        <p:nvPicPr>
          <p:cNvPr id="1030" name="Picture 6" descr="C:\Users\IVA\Pictures\LOGOS\Networking1[1].jpg"/>
          <p:cNvPicPr>
            <a:picLocks noChangeAspect="1" noChangeArrowheads="1"/>
          </p:cNvPicPr>
          <p:nvPr/>
        </p:nvPicPr>
        <p:blipFill>
          <a:blip r:embed="rId2" cstate="print"/>
          <a:srcRect/>
          <a:stretch>
            <a:fillRect/>
          </a:stretch>
        </p:blipFill>
        <p:spPr bwMode="auto">
          <a:xfrm>
            <a:off x="914400" y="990600"/>
            <a:ext cx="7239000" cy="3810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8600" y="6407944"/>
            <a:ext cx="28194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25000"/>
                  </a:schemeClr>
                </a:solidFill>
              </a:rPr>
              <a:pPr/>
              <a:t>11</a:t>
            </a:fld>
            <a:endParaRPr lang="en-US" dirty="0">
              <a:solidFill>
                <a:schemeClr val="tx2">
                  <a:lumMod val="25000"/>
                </a:schemeClr>
              </a:solidFill>
            </a:endParaRPr>
          </a:p>
        </p:txBody>
      </p:sp>
      <p:sp>
        <p:nvSpPr>
          <p:cNvPr id="5" name="Title 4"/>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solidFill>
                  <a:schemeClr val="tx2">
                    <a:lumMod val="10000"/>
                  </a:schemeClr>
                </a:solidFill>
                <a:latin typeface="Arial" pitchFamily="34" charset="0"/>
                <a:cs typeface="Arial" pitchFamily="34" charset="0"/>
              </a:rPr>
              <a:t>Mobile Operating System</a:t>
            </a:r>
            <a:endParaRPr lang="en-US" sz="3200" dirty="0">
              <a:solidFill>
                <a:schemeClr val="tx2">
                  <a:lumMod val="10000"/>
                </a:schemeClr>
              </a:solidFill>
              <a:latin typeface="Arial" pitchFamily="34" charset="0"/>
              <a:cs typeface="Arial" pitchFamily="34" charset="0"/>
            </a:endParaRPr>
          </a:p>
        </p:txBody>
      </p:sp>
      <p:sp>
        <p:nvSpPr>
          <p:cNvPr id="8" name="Content Placeholder 1"/>
          <p:cNvSpPr txBox="1">
            <a:spLocks/>
          </p:cNvSpPr>
          <p:nvPr/>
        </p:nvSpPr>
        <p:spPr>
          <a:xfrm>
            <a:off x="304800" y="1143000"/>
            <a:ext cx="4038600" cy="4953000"/>
          </a:xfrm>
          <a:prstGeom prst="rect">
            <a:avLst/>
          </a:prstGeom>
        </p:spPr>
        <p:style>
          <a:lnRef idx="1">
            <a:schemeClr val="accent4"/>
          </a:lnRef>
          <a:fillRef idx="2">
            <a:schemeClr val="accent4"/>
          </a:fillRef>
          <a:effectRef idx="1">
            <a:schemeClr val="accent4"/>
          </a:effectRef>
          <a:fontRef idx="minor">
            <a:schemeClr val="dk1"/>
          </a:fontRef>
        </p:style>
        <p:txBody>
          <a:bodyPr vert="horz">
            <a:normAutofit fontScale="70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500" b="0" i="0" u="none" strike="noStrike" kern="1200" cap="none" spc="0" normalizeH="0" baseline="0" noProof="0" dirty="0" smtClean="0">
              <a:ln>
                <a:noFill/>
              </a:ln>
              <a:solidFill>
                <a:schemeClr val="dk1"/>
              </a:solidFill>
              <a:effectLst/>
              <a:uLnTx/>
              <a:uFillTx/>
              <a:latin typeface="Arial" pitchFamily="34" charset="0"/>
              <a:cs typeface="Arial" pitchFamily="34" charset="0"/>
            </a:endParaRPr>
          </a:p>
          <a:p>
            <a:pPr marL="365760" lvl="0" indent="-256032">
              <a:spcBef>
                <a:spcPts val="400"/>
              </a:spcBef>
              <a:buClr>
                <a:schemeClr val="accent1"/>
              </a:buClr>
              <a:buSzPct val="68000"/>
              <a:buFont typeface="Wingdings 3"/>
              <a:buChar char=""/>
              <a:defRPr/>
            </a:pPr>
            <a:r>
              <a:rPr lang="en-US" sz="2900" b="1" dirty="0" smtClean="0">
                <a:latin typeface="Arial" pitchFamily="34" charset="0"/>
                <a:cs typeface="Arial" pitchFamily="34" charset="0"/>
              </a:rPr>
              <a:t>Operating system (OS) </a:t>
            </a:r>
            <a:r>
              <a:rPr lang="en-US" sz="2900" dirty="0" smtClean="0">
                <a:latin typeface="Arial" pitchFamily="34" charset="0"/>
                <a:cs typeface="Arial" pitchFamily="34" charset="0"/>
              </a:rPr>
              <a:t>could be considered as the heart of the computer. </a:t>
            </a:r>
            <a:endParaRPr kumimoji="0" lang="en-US" sz="2900" b="0" i="0" u="none" strike="noStrike" kern="1200" cap="none" spc="0" normalizeH="0" baseline="0" noProof="0" dirty="0" smtClean="0">
              <a:ln>
                <a:noFill/>
              </a:ln>
              <a:solidFill>
                <a:schemeClr val="dk1"/>
              </a:solidFill>
              <a:effectLst/>
              <a:uLnTx/>
              <a:uFillTx/>
              <a:latin typeface="Arial" pitchFamily="34" charset="0"/>
              <a:cs typeface="Arial"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900" i="0" u="none" strike="noStrike" kern="1200" cap="none" spc="0" normalizeH="0" baseline="0" noProof="0" dirty="0" smtClean="0">
                <a:ln>
                  <a:noFill/>
                </a:ln>
                <a:solidFill>
                  <a:schemeClr val="dk1"/>
                </a:solidFill>
                <a:effectLst/>
                <a:uLnTx/>
                <a:uFillTx/>
                <a:latin typeface="Arial" pitchFamily="34" charset="0"/>
                <a:cs typeface="Arial" pitchFamily="34" charset="0"/>
              </a:rPr>
              <a:t>It is the first software or set of programs, that runs on the computer when the system is turned on. </a:t>
            </a:r>
          </a:p>
          <a:p>
            <a:pPr marL="365760" indent="-256032">
              <a:spcBef>
                <a:spcPts val="400"/>
              </a:spcBef>
              <a:buClr>
                <a:schemeClr val="accent1"/>
              </a:buClr>
              <a:buSzPct val="68000"/>
              <a:buFont typeface="Wingdings 3"/>
              <a:buChar char=""/>
              <a:defRPr/>
            </a:pPr>
            <a:r>
              <a:rPr lang="en-US" sz="2600" b="1" dirty="0" smtClean="0">
                <a:latin typeface="Arial" pitchFamily="34" charset="0"/>
                <a:cs typeface="Arial" pitchFamily="34" charset="0"/>
              </a:rPr>
              <a:t>Operating system is a software that controls the hardware and its communication/utilization with the end user’s application/programs.</a:t>
            </a:r>
            <a:endParaRPr kumimoji="0" lang="en-US" sz="2600" b="1" i="0" u="none" strike="noStrike" kern="1200" cap="none" spc="0" normalizeH="0" baseline="0" noProof="0" dirty="0" smtClean="0">
              <a:ln>
                <a:noFill/>
              </a:ln>
              <a:solidFill>
                <a:schemeClr val="dk1"/>
              </a:solidFill>
              <a:effectLst/>
              <a:uLnTx/>
              <a:uFillTx/>
              <a:latin typeface="Arial" pitchFamily="34" charset="0"/>
              <a:cs typeface="Arial"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900" b="0" i="0" u="none" strike="noStrike" kern="1200" cap="none" spc="0" normalizeH="0" baseline="0" noProof="0" dirty="0" smtClean="0">
                <a:ln>
                  <a:noFill/>
                </a:ln>
                <a:solidFill>
                  <a:schemeClr val="dk1"/>
                </a:solidFill>
                <a:effectLst/>
                <a:uLnTx/>
                <a:uFillTx/>
                <a:latin typeface="Arial" pitchFamily="34" charset="0"/>
                <a:cs typeface="Arial" pitchFamily="34" charset="0"/>
              </a:rPr>
              <a:t>Some of the common actions that an </a:t>
            </a:r>
            <a:r>
              <a:rPr kumimoji="0" lang="en-US" sz="2900" b="0" u="none" strike="noStrike" kern="1200" cap="none" spc="0" normalizeH="0" baseline="0" noProof="0" dirty="0" smtClean="0">
                <a:ln>
                  <a:noFill/>
                </a:ln>
                <a:solidFill>
                  <a:schemeClr val="dk1"/>
                </a:solidFill>
                <a:effectLst/>
                <a:uLnTx/>
                <a:uFillTx/>
                <a:latin typeface="Arial" pitchFamily="34" charset="0"/>
                <a:cs typeface="Arial" pitchFamily="34" charset="0"/>
              </a:rPr>
              <a:t>operating system </a:t>
            </a:r>
            <a:r>
              <a:rPr kumimoji="0" lang="en-US" sz="2900" b="0" i="0" u="none" strike="noStrike" kern="1200" cap="none" spc="0" normalizeH="0" baseline="0" noProof="0" dirty="0" smtClean="0">
                <a:ln>
                  <a:noFill/>
                </a:ln>
                <a:solidFill>
                  <a:schemeClr val="dk1"/>
                </a:solidFill>
                <a:effectLst/>
                <a:uLnTx/>
                <a:uFillTx/>
                <a:latin typeface="Arial" pitchFamily="34" charset="0"/>
                <a:cs typeface="Arial" pitchFamily="34" charset="0"/>
              </a:rPr>
              <a:t>performs are: file management, memory allocation, input identification and output transmission.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800" b="0" i="0" u="none" strike="noStrike" kern="1200" cap="none" spc="0" normalizeH="0" baseline="0" noProof="0" dirty="0">
              <a:ln>
                <a:noFill/>
              </a:ln>
              <a:solidFill>
                <a:schemeClr val="dk1"/>
              </a:solidFill>
              <a:effectLst/>
              <a:uLnTx/>
              <a:uFillTx/>
              <a:latin typeface="+mn-lt"/>
              <a:ea typeface="+mn-ea"/>
              <a:cs typeface="+mn-cs"/>
            </a:endParaRPr>
          </a:p>
        </p:txBody>
      </p:sp>
      <p:sp>
        <p:nvSpPr>
          <p:cNvPr id="9" name="Rectangle 8"/>
          <p:cNvSpPr/>
          <p:nvPr/>
        </p:nvSpPr>
        <p:spPr>
          <a:xfrm>
            <a:off x="228600" y="6248400"/>
            <a:ext cx="4572000" cy="27699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r>
              <a:rPr lang="en-US" sz="1200" dirty="0" smtClean="0"/>
              <a:t>http://buildacomputeronline.net/Operating-system.html</a:t>
            </a:r>
            <a:endParaRPr lang="en-US" sz="1200" dirty="0"/>
          </a:p>
        </p:txBody>
      </p:sp>
      <p:pic>
        <p:nvPicPr>
          <p:cNvPr id="10" name="Content Placeholder 6" descr="Photo: AddictiveTips (2011) – http://www.addictivetips.com/mobile/an-introduction-to-modern-mobile-operating-systems/">
            <a:hlinkClick r:id="rId2" tooltip="&quot;Photo: AddictiveTips (2011) – http://www.addictivetips.com/mobile/an-introduction-to-modern-mobile-operating-systems/&quot;"/>
          </p:cNvPr>
          <p:cNvPicPr>
            <a:picLocks noGrp="1"/>
          </p:cNvPicPr>
          <p:nvPr>
            <p:ph idx="1"/>
          </p:nvPr>
        </p:nvPicPr>
        <p:blipFill>
          <a:blip r:embed="rId3" cstate="print"/>
          <a:srcRect/>
          <a:stretch>
            <a:fillRect/>
          </a:stretch>
        </p:blipFill>
        <p:spPr bwMode="auto">
          <a:xfrm>
            <a:off x="4572000" y="1905000"/>
            <a:ext cx="43434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07944"/>
            <a:ext cx="29718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1"/>
                </a:solidFill>
              </a:rPr>
              <a:pPr/>
              <a:t>12</a:t>
            </a:fld>
            <a:endParaRPr lang="en-US" dirty="0">
              <a:solidFill>
                <a:schemeClr val="tx1"/>
              </a:solidFill>
            </a:endParaRPr>
          </a:p>
        </p:txBody>
      </p:sp>
      <p:sp>
        <p:nvSpPr>
          <p:cNvPr id="7" name="Title 6"/>
          <p:cNvSpPr>
            <a:spLocks noGrp="1"/>
          </p:cNvSpPr>
          <p:nvPr>
            <p:ph type="title"/>
          </p:nvPr>
        </p:nvSpPr>
        <p:spPr>
          <a:xfrm>
            <a:off x="457200" y="228600"/>
            <a:ext cx="8229600" cy="6858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dirty="0" smtClean="0">
                <a:latin typeface="Arial" pitchFamily="34" charset="0"/>
                <a:cs typeface="Arial" pitchFamily="34" charset="0"/>
              </a:rPr>
              <a:t>Open vs. Close Operating System</a:t>
            </a:r>
            <a:endParaRPr lang="en-US" sz="3600" dirty="0">
              <a:latin typeface="Arial" pitchFamily="34" charset="0"/>
              <a:cs typeface="Arial" pitchFamily="34" charset="0"/>
            </a:endParaRPr>
          </a:p>
        </p:txBody>
      </p:sp>
      <p:pic>
        <p:nvPicPr>
          <p:cNvPr id="3074" name="Picture 2" descr="C:\Users\IVA\Pictures\LOGOS\open-delima[1].jpg"/>
          <p:cNvPicPr>
            <a:picLocks noGrp="1" noChangeAspect="1" noChangeArrowheads="1"/>
          </p:cNvPicPr>
          <p:nvPr>
            <p:ph idx="1"/>
          </p:nvPr>
        </p:nvPicPr>
        <p:blipFill>
          <a:blip r:embed="rId2" cstate="print"/>
          <a:srcRect/>
          <a:stretch>
            <a:fillRect/>
          </a:stretch>
        </p:blipFill>
        <p:spPr bwMode="auto">
          <a:xfrm>
            <a:off x="914400" y="1905000"/>
            <a:ext cx="7696200" cy="4404748"/>
          </a:xfrm>
          <a:prstGeom prst="rect">
            <a:avLst/>
          </a:prstGeom>
          <a:noFill/>
          <a:ln>
            <a:solidFill>
              <a:srgbClr val="002060"/>
            </a:solidFill>
          </a:ln>
        </p:spPr>
      </p:pic>
      <p:sp>
        <p:nvSpPr>
          <p:cNvPr id="6" name="Rounded Rectangle 5"/>
          <p:cNvSpPr/>
          <p:nvPr/>
        </p:nvSpPr>
        <p:spPr>
          <a:xfrm>
            <a:off x="990600" y="1219200"/>
            <a:ext cx="3276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Proprietary - </a:t>
            </a:r>
            <a:r>
              <a:rPr lang="en-US" b="1" dirty="0" err="1" smtClean="0"/>
              <a:t>iOS</a:t>
            </a:r>
            <a:endParaRPr lang="en-US" b="1" dirty="0"/>
          </a:p>
        </p:txBody>
      </p:sp>
      <p:sp>
        <p:nvSpPr>
          <p:cNvPr id="9" name="Rounded Rectangle 8"/>
          <p:cNvSpPr/>
          <p:nvPr/>
        </p:nvSpPr>
        <p:spPr>
          <a:xfrm>
            <a:off x="5029200" y="1219200"/>
            <a:ext cx="3429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Open Source - Android</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7200" y="6407944"/>
            <a:ext cx="28194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2">
                    <a:lumMod val="25000"/>
                  </a:schemeClr>
                </a:solidFill>
              </a:rPr>
              <a:pPr/>
              <a:t>13</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latin typeface="Arial" pitchFamily="34" charset="0"/>
                <a:cs typeface="Arial" pitchFamily="34" charset="0"/>
              </a:rPr>
              <a:t>Types of Operating System</a:t>
            </a:r>
            <a:endParaRPr lang="en-US" sz="3600" dirty="0">
              <a:latin typeface="Arial" pitchFamily="34" charset="0"/>
              <a:cs typeface="Arial" pitchFamily="34" charset="0"/>
            </a:endParaRPr>
          </a:p>
        </p:txBody>
      </p:sp>
      <p:sp>
        <p:nvSpPr>
          <p:cNvPr id="7" name="Content Placeholder 6"/>
          <p:cNvSpPr>
            <a:spLocks noGrp="1"/>
          </p:cNvSpPr>
          <p:nvPr>
            <p:ph sz="half" idx="2"/>
          </p:nvPr>
        </p:nvSpPr>
        <p:spPr>
          <a:xfrm>
            <a:off x="6172200" y="2209800"/>
            <a:ext cx="2743200" cy="297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dirty="0" smtClean="0">
                <a:latin typeface="Arial" pitchFamily="34" charset="0"/>
                <a:cs typeface="Arial" pitchFamily="34" charset="0"/>
              </a:rPr>
              <a:t>Different  types of operating system exists based on the performance. </a:t>
            </a:r>
          </a:p>
          <a:p>
            <a:r>
              <a:rPr lang="en-US" sz="1800" dirty="0" smtClean="0">
                <a:latin typeface="Arial" pitchFamily="34" charset="0"/>
                <a:cs typeface="Arial" pitchFamily="34" charset="0"/>
              </a:rPr>
              <a:t>They are:</a:t>
            </a:r>
          </a:p>
          <a:p>
            <a:pPr>
              <a:buNone/>
            </a:pPr>
            <a:r>
              <a:rPr lang="en-US" sz="1800" b="1" dirty="0" err="1" smtClean="0">
                <a:latin typeface="Arial" pitchFamily="34" charset="0"/>
                <a:cs typeface="Arial" pitchFamily="34" charset="0"/>
              </a:rPr>
              <a:t>Realtime</a:t>
            </a:r>
            <a:r>
              <a:rPr lang="en-US" sz="1800" b="1" dirty="0" smtClean="0">
                <a:latin typeface="Arial" pitchFamily="34" charset="0"/>
                <a:cs typeface="Arial" pitchFamily="34" charset="0"/>
              </a:rPr>
              <a:t> (RT),</a:t>
            </a:r>
          </a:p>
          <a:p>
            <a:pPr>
              <a:buNone/>
            </a:pPr>
            <a:r>
              <a:rPr lang="en-US" sz="1800" b="1" dirty="0" smtClean="0">
                <a:latin typeface="Arial" pitchFamily="34" charset="0"/>
                <a:cs typeface="Arial" pitchFamily="34" charset="0"/>
              </a:rPr>
              <a:t>Multiuser,</a:t>
            </a:r>
          </a:p>
          <a:p>
            <a:pPr>
              <a:buNone/>
            </a:pPr>
            <a:r>
              <a:rPr lang="en-US" sz="1800" b="1" dirty="0" smtClean="0">
                <a:latin typeface="Arial" pitchFamily="34" charset="0"/>
                <a:cs typeface="Arial" pitchFamily="34" charset="0"/>
              </a:rPr>
              <a:t>Multitasking,</a:t>
            </a:r>
          </a:p>
          <a:p>
            <a:pPr>
              <a:buNone/>
            </a:pPr>
            <a:r>
              <a:rPr lang="en-US" sz="1800" b="1" dirty="0" smtClean="0">
                <a:latin typeface="Arial" pitchFamily="34" charset="0"/>
                <a:cs typeface="Arial" pitchFamily="34" charset="0"/>
              </a:rPr>
              <a:t>Multithreading </a:t>
            </a:r>
            <a:endParaRPr lang="en-US" sz="1800" dirty="0"/>
          </a:p>
        </p:txBody>
      </p:sp>
      <p:pic>
        <p:nvPicPr>
          <p:cNvPr id="3074" name="Picture 2" descr="C:\Users\IVA\Pictures\LOGOS\Mobile security.jpg"/>
          <p:cNvPicPr>
            <a:picLocks noChangeAspect="1" noChangeArrowheads="1"/>
          </p:cNvPicPr>
          <p:nvPr/>
        </p:nvPicPr>
        <p:blipFill>
          <a:blip r:embed="rId2" cstate="print"/>
          <a:srcRect/>
          <a:stretch>
            <a:fillRect/>
          </a:stretch>
        </p:blipFill>
        <p:spPr bwMode="auto">
          <a:xfrm>
            <a:off x="533400" y="1295400"/>
            <a:ext cx="5334000" cy="5181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07944"/>
            <a:ext cx="27432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82000" y="6407944"/>
            <a:ext cx="631032" cy="365125"/>
          </a:xfrm>
        </p:spPr>
        <p:txBody>
          <a:bodyPr/>
          <a:lstStyle/>
          <a:p>
            <a:fld id="{B6F15528-21DE-4FAA-801E-634DDDAF4B2B}" type="slidenum">
              <a:rPr lang="en-US" smtClean="0">
                <a:solidFill>
                  <a:schemeClr val="tx1"/>
                </a:solidFill>
              </a:rPr>
              <a:pPr/>
              <a:t>14</a:t>
            </a:fld>
            <a:endParaRPr lang="en-US" dirty="0">
              <a:solidFill>
                <a:schemeClr val="tx1"/>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latin typeface="Arial" pitchFamily="34" charset="0"/>
                <a:cs typeface="Arial" pitchFamily="34" charset="0"/>
              </a:rPr>
              <a:t>Types of Operating System</a:t>
            </a:r>
            <a:endParaRPr lang="en-US" sz="3200" dirty="0">
              <a:latin typeface="Arial" pitchFamily="34" charset="0"/>
              <a:cs typeface="Arial" pitchFamily="34" charset="0"/>
            </a:endParaRPr>
          </a:p>
        </p:txBody>
      </p:sp>
      <p:sp>
        <p:nvSpPr>
          <p:cNvPr id="7" name="Content Placeholder 6"/>
          <p:cNvSpPr>
            <a:spLocks noGrp="1"/>
          </p:cNvSpPr>
          <p:nvPr>
            <p:ph sz="half" idx="1"/>
          </p:nvPr>
        </p:nvSpPr>
        <p:spPr>
          <a:xfrm>
            <a:off x="381000" y="5181600"/>
            <a:ext cx="8458200" cy="137160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buNone/>
            </a:pPr>
            <a:r>
              <a:rPr lang="en-US" sz="1700" dirty="0" smtClean="0">
                <a:latin typeface="Arial" pitchFamily="34" charset="0"/>
                <a:cs typeface="Arial" pitchFamily="34" charset="0"/>
              </a:rPr>
              <a:t> 	</a:t>
            </a:r>
            <a:r>
              <a:rPr lang="en-US" sz="1900" b="1" dirty="0" smtClean="0">
                <a:latin typeface="Arial" pitchFamily="34" charset="0"/>
                <a:cs typeface="Arial" pitchFamily="34" charset="0"/>
              </a:rPr>
              <a:t>Real time operating systems (RTOS) </a:t>
            </a:r>
            <a:r>
              <a:rPr lang="en-US" sz="2000" dirty="0" smtClean="0"/>
              <a:t>intended to serve real-time application requests. </a:t>
            </a:r>
          </a:p>
          <a:p>
            <a:pPr>
              <a:buNone/>
            </a:pPr>
            <a:r>
              <a:rPr lang="en-US" sz="2100" b="1" dirty="0" smtClean="0"/>
              <a:t>	Real-time computing</a:t>
            </a:r>
            <a:r>
              <a:rPr lang="en-US" sz="2100" dirty="0" smtClean="0"/>
              <a:t> (</a:t>
            </a:r>
            <a:r>
              <a:rPr lang="en-US" sz="2100" b="1" dirty="0" smtClean="0"/>
              <a:t>RTC</a:t>
            </a:r>
            <a:r>
              <a:rPr lang="en-US" sz="2100" dirty="0" smtClean="0"/>
              <a:t>) is the study of hardware and software systems that are subject to operational deadlines from event to system response. Real-time programs must guarantee response within strict time constraints.</a:t>
            </a:r>
            <a:endParaRPr lang="en-US" sz="2100" dirty="0"/>
          </a:p>
        </p:txBody>
      </p:sp>
      <p:pic>
        <p:nvPicPr>
          <p:cNvPr id="232450" name="Picture 2" descr="C:\Users\IVA\Pictures\LOGOS\mqx-oval[1].jpg"/>
          <p:cNvPicPr>
            <a:picLocks noGrp="1" noChangeAspect="1" noChangeArrowheads="1"/>
          </p:cNvPicPr>
          <p:nvPr>
            <p:ph sz="half" idx="2"/>
          </p:nvPr>
        </p:nvPicPr>
        <p:blipFill>
          <a:blip r:embed="rId2" cstate="print"/>
          <a:srcRect/>
          <a:stretch>
            <a:fillRect/>
          </a:stretch>
        </p:blipFill>
        <p:spPr bwMode="auto">
          <a:xfrm>
            <a:off x="1600200" y="1219200"/>
            <a:ext cx="5431092" cy="3886200"/>
          </a:xfrm>
          <a:prstGeom prst="rect">
            <a:avLst/>
          </a:prstGeom>
          <a:noFill/>
        </p:spPr>
      </p:pic>
      <p:sp>
        <p:nvSpPr>
          <p:cNvPr id="9" name="Rounded Rectangle 8"/>
          <p:cNvSpPr/>
          <p:nvPr/>
        </p:nvSpPr>
        <p:spPr>
          <a:xfrm>
            <a:off x="6629400" y="4419600"/>
            <a:ext cx="2286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latin typeface="Arial" pitchFamily="34" charset="0"/>
                <a:cs typeface="Arial" pitchFamily="34" charset="0"/>
              </a:rPr>
              <a:t>Real Time OS</a:t>
            </a:r>
            <a:endParaRPr lang="en-US" sz="1600" b="1" i="1" dirty="0">
              <a:latin typeface="Arial" pitchFamily="34" charset="0"/>
              <a:cs typeface="Arial" pitchFamily="34" charset="0"/>
            </a:endParaRPr>
          </a:p>
        </p:txBody>
      </p:sp>
      <p:pic>
        <p:nvPicPr>
          <p:cNvPr id="232451" name="Picture 3" descr="C:\Users\IVA\Pictures\LOGOS\09-rtos-vs-openos[1].jpg"/>
          <p:cNvPicPr>
            <a:picLocks noChangeAspect="1" noChangeArrowheads="1"/>
          </p:cNvPicPr>
          <p:nvPr/>
        </p:nvPicPr>
        <p:blipFill>
          <a:blip r:embed="rId3" cstate="print"/>
          <a:srcRect/>
          <a:stretch>
            <a:fillRect/>
          </a:stretch>
        </p:blipFill>
        <p:spPr bwMode="auto">
          <a:xfrm>
            <a:off x="7315200" y="228600"/>
            <a:ext cx="1574800" cy="9448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410200" y="1295400"/>
            <a:ext cx="3276600" cy="4525963"/>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endParaRPr lang="en-US" dirty="0" smtClean="0"/>
          </a:p>
          <a:p>
            <a:r>
              <a:rPr lang="en-US" b="1" dirty="0" smtClean="0">
                <a:latin typeface="Arial" pitchFamily="34" charset="0"/>
                <a:cs typeface="Arial" pitchFamily="34" charset="0"/>
              </a:rPr>
              <a:t>Multiuser operating systems</a:t>
            </a:r>
            <a:r>
              <a:rPr lang="en-US" dirty="0" smtClean="0">
                <a:latin typeface="Arial" pitchFamily="34" charset="0"/>
                <a:cs typeface="Arial" pitchFamily="34" charset="0"/>
              </a:rPr>
              <a:t>, as the name indicates, allow multiple users to run programs concurrently on the computer. </a:t>
            </a:r>
          </a:p>
          <a:p>
            <a:r>
              <a:rPr lang="en-US" dirty="0" smtClean="0">
                <a:latin typeface="Arial" pitchFamily="34" charset="0"/>
                <a:cs typeface="Arial" pitchFamily="34" charset="0"/>
              </a:rPr>
              <a:t>Some multiuser operating systems allow only tens of users, whereas some other OS allows thousands of users to work at the same time, without compromising the performance. Multiple users do not mean that multiple accounts on the same computer, logging in at different times. </a:t>
            </a:r>
          </a:p>
          <a:p>
            <a:endParaRPr lang="en-US" dirty="0"/>
          </a:p>
        </p:txBody>
      </p:sp>
      <p:sp>
        <p:nvSpPr>
          <p:cNvPr id="4" name="Footer Placeholder 3"/>
          <p:cNvSpPr>
            <a:spLocks noGrp="1"/>
          </p:cNvSpPr>
          <p:nvPr>
            <p:ph type="ftr" sz="quarter" idx="11"/>
          </p:nvPr>
        </p:nvSpPr>
        <p:spPr>
          <a:xfrm>
            <a:off x="304800" y="6407944"/>
            <a:ext cx="32004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1"/>
                </a:solidFill>
              </a:rPr>
              <a:pPr/>
              <a:t>15</a:t>
            </a:fld>
            <a:endParaRPr lang="en-US" dirty="0">
              <a:solidFill>
                <a:schemeClr val="tx1"/>
              </a:solidFill>
            </a:endParaRPr>
          </a:p>
        </p:txBody>
      </p:sp>
      <p:sp>
        <p:nvSpPr>
          <p:cNvPr id="6" name="Title 5"/>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latin typeface="Arial" pitchFamily="34" charset="0"/>
                <a:cs typeface="Arial" pitchFamily="34" charset="0"/>
              </a:rPr>
              <a:t>Types of Operating System</a:t>
            </a:r>
            <a:endParaRPr lang="en-US" dirty="0">
              <a:latin typeface="Arial" pitchFamily="34" charset="0"/>
              <a:cs typeface="Arial" pitchFamily="34" charset="0"/>
            </a:endParaRPr>
          </a:p>
        </p:txBody>
      </p:sp>
      <p:pic>
        <p:nvPicPr>
          <p:cNvPr id="2052" name="Picture 4" descr="C:\Users\IVA\Pictures\LOGOS\muser[1].gif"/>
          <p:cNvPicPr>
            <a:picLocks noChangeAspect="1" noChangeArrowheads="1"/>
          </p:cNvPicPr>
          <p:nvPr/>
        </p:nvPicPr>
        <p:blipFill>
          <a:blip r:embed="rId2" cstate="print"/>
          <a:srcRect/>
          <a:stretch>
            <a:fillRect/>
          </a:stretch>
        </p:blipFill>
        <p:spPr bwMode="auto">
          <a:xfrm>
            <a:off x="228600" y="1371600"/>
            <a:ext cx="4876800" cy="434761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2286000"/>
            <a:ext cx="4038600" cy="19812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Multitasking </a:t>
            </a:r>
            <a:r>
              <a:rPr lang="en-US" sz="1800" b="1" i="1" dirty="0" smtClean="0">
                <a:latin typeface="Arial" pitchFamily="34" charset="0"/>
                <a:cs typeface="Arial" pitchFamily="34" charset="0"/>
              </a:rPr>
              <a:t>operating system</a:t>
            </a:r>
            <a:r>
              <a:rPr lang="en-US" sz="1800" b="1" dirty="0" smtClean="0">
                <a:latin typeface="Arial" pitchFamily="34" charset="0"/>
                <a:cs typeface="Arial" pitchFamily="34" charset="0"/>
              </a:rPr>
              <a:t>s </a:t>
            </a:r>
            <a:r>
              <a:rPr lang="en-US" sz="1800" dirty="0" smtClean="0">
                <a:latin typeface="Arial" pitchFamily="34" charset="0"/>
                <a:cs typeface="Arial" pitchFamily="34" charset="0"/>
              </a:rPr>
              <a:t>allows multiple programs to run on the computer simultaneously. This increases the performance of the system. </a:t>
            </a:r>
          </a:p>
          <a:p>
            <a:endParaRPr lang="en-US" dirty="0"/>
          </a:p>
        </p:txBody>
      </p:sp>
      <p:sp>
        <p:nvSpPr>
          <p:cNvPr id="4" name="Footer Placeholder 3"/>
          <p:cNvSpPr>
            <a:spLocks noGrp="1"/>
          </p:cNvSpPr>
          <p:nvPr>
            <p:ph type="ftr" sz="quarter" idx="11"/>
          </p:nvPr>
        </p:nvSpPr>
        <p:spPr>
          <a:xfrm>
            <a:off x="304800" y="6407944"/>
            <a:ext cx="28194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05800" y="6407944"/>
            <a:ext cx="707232" cy="365125"/>
          </a:xfrm>
        </p:spPr>
        <p:txBody>
          <a:bodyPr/>
          <a:lstStyle/>
          <a:p>
            <a:fld id="{B6F15528-21DE-4FAA-801E-634DDDAF4B2B}" type="slidenum">
              <a:rPr lang="en-US" smtClean="0">
                <a:solidFill>
                  <a:schemeClr val="tx1"/>
                </a:solidFill>
              </a:rPr>
              <a:pPr/>
              <a:t>16</a:t>
            </a:fld>
            <a:endParaRPr lang="en-US" dirty="0">
              <a:solidFill>
                <a:schemeClr val="tx1"/>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latin typeface="Arial" pitchFamily="34" charset="0"/>
                <a:cs typeface="Arial" pitchFamily="34" charset="0"/>
              </a:rPr>
              <a:t>Types of Operating  Systems</a:t>
            </a:r>
            <a:endParaRPr lang="en-US" dirty="0">
              <a:latin typeface="Arial" pitchFamily="34" charset="0"/>
              <a:cs typeface="Arial" pitchFamily="34" charset="0"/>
            </a:endParaRPr>
          </a:p>
        </p:txBody>
      </p:sp>
      <p:pic>
        <p:nvPicPr>
          <p:cNvPr id="5122" name="Picture 2" descr="C:\Users\IVA\Pictures\LOGOS\iphone-os-multitasking[1].png"/>
          <p:cNvPicPr>
            <a:picLocks noGrp="1" noChangeAspect="1" noChangeArrowheads="1"/>
          </p:cNvPicPr>
          <p:nvPr>
            <p:ph sz="half" idx="2"/>
          </p:nvPr>
        </p:nvPicPr>
        <p:blipFill>
          <a:blip r:embed="rId2" cstate="print"/>
          <a:srcRect/>
          <a:stretch>
            <a:fillRect/>
          </a:stretch>
        </p:blipFill>
        <p:spPr bwMode="auto">
          <a:xfrm>
            <a:off x="5105400" y="1295400"/>
            <a:ext cx="3227989" cy="482651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24400" y="3657600"/>
            <a:ext cx="4038600" cy="1871471"/>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endParaRPr lang="en-US" dirty="0" smtClean="0">
              <a:latin typeface="Arial" pitchFamily="34" charset="0"/>
              <a:cs typeface="Arial" pitchFamily="34" charset="0"/>
            </a:endParaRPr>
          </a:p>
          <a:p>
            <a:r>
              <a:rPr lang="en-US" sz="2100" b="1" dirty="0" smtClean="0">
                <a:latin typeface="Arial" pitchFamily="34" charset="0"/>
                <a:cs typeface="Arial" pitchFamily="34" charset="0"/>
              </a:rPr>
              <a:t>Multithreading OS </a:t>
            </a:r>
            <a:r>
              <a:rPr lang="en-US" sz="2100" dirty="0" smtClean="0">
                <a:latin typeface="Arial" pitchFamily="34" charset="0"/>
                <a:cs typeface="Arial" pitchFamily="34" charset="0"/>
              </a:rPr>
              <a:t>is even smarter, because it allows different parts of different programs to run concurrently, thus increasing the performance to a higher extend.</a:t>
            </a:r>
            <a:endParaRPr lang="en-US" sz="2100" dirty="0"/>
          </a:p>
        </p:txBody>
      </p:sp>
      <p:sp>
        <p:nvSpPr>
          <p:cNvPr id="4" name="Footer Placeholder 3"/>
          <p:cNvSpPr>
            <a:spLocks noGrp="1"/>
          </p:cNvSpPr>
          <p:nvPr>
            <p:ph type="ftr" sz="quarter" idx="11"/>
          </p:nvPr>
        </p:nvSpPr>
        <p:spPr>
          <a:xfrm>
            <a:off x="304800" y="6407944"/>
            <a:ext cx="31242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1"/>
                </a:solidFill>
              </a:rPr>
              <a:pPr/>
              <a:t>17</a:t>
            </a:fld>
            <a:endParaRPr lang="en-US" dirty="0">
              <a:solidFill>
                <a:schemeClr val="tx1"/>
              </a:solidFill>
            </a:endParaRPr>
          </a:p>
        </p:txBody>
      </p:sp>
      <p:sp>
        <p:nvSpPr>
          <p:cNvPr id="6" name="Title 5"/>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latin typeface="Arial" pitchFamily="34" charset="0"/>
                <a:cs typeface="Arial" pitchFamily="34" charset="0"/>
              </a:rPr>
              <a:t>Types of Operating Systems</a:t>
            </a:r>
            <a:endParaRPr lang="en-US" dirty="0">
              <a:latin typeface="Arial" pitchFamily="34" charset="0"/>
              <a:cs typeface="Arial" pitchFamily="34" charset="0"/>
            </a:endParaRPr>
          </a:p>
        </p:txBody>
      </p:sp>
      <p:pic>
        <p:nvPicPr>
          <p:cNvPr id="2050" name="Picture 2" descr="C:\Users\IVA\Pictures\LOGOS\threads[1].jpg"/>
          <p:cNvPicPr>
            <a:picLocks noGrp="1" noChangeAspect="1" noChangeArrowheads="1"/>
          </p:cNvPicPr>
          <p:nvPr>
            <p:ph sz="half" idx="1"/>
          </p:nvPr>
        </p:nvPicPr>
        <p:blipFill>
          <a:blip r:embed="rId2" cstate="print"/>
          <a:srcRect/>
          <a:stretch>
            <a:fillRect/>
          </a:stretch>
        </p:blipFill>
        <p:spPr bwMode="auto">
          <a:xfrm>
            <a:off x="533400" y="1295400"/>
            <a:ext cx="4030454" cy="220868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52600"/>
            <a:ext cx="4038600" cy="41910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endParaRPr lang="en-US" sz="2600" b="1" i="1" dirty="0" smtClean="0">
              <a:latin typeface="Arial" pitchFamily="34" charset="0"/>
              <a:cs typeface="Arial" pitchFamily="34" charset="0"/>
            </a:endParaRPr>
          </a:p>
          <a:p>
            <a:r>
              <a:rPr lang="en-US" sz="2600" b="1" i="1" dirty="0" smtClean="0">
                <a:latin typeface="Arial" pitchFamily="34" charset="0"/>
                <a:cs typeface="Arial" pitchFamily="34" charset="0"/>
              </a:rPr>
              <a:t>A framework  </a:t>
            </a:r>
            <a:r>
              <a:rPr lang="en-US" sz="2600" dirty="0" smtClean="0">
                <a:latin typeface="Arial" pitchFamily="34" charset="0"/>
                <a:cs typeface="Arial" pitchFamily="34" charset="0"/>
              </a:rPr>
              <a:t>is a collection of pre-made tools and functions such as a code library, API, compilers, tool sets.</a:t>
            </a:r>
          </a:p>
          <a:p>
            <a:pPr>
              <a:buNone/>
            </a:pPr>
            <a:r>
              <a:rPr lang="en-US" sz="2600" i="1" dirty="0" smtClean="0">
                <a:latin typeface="Arial" pitchFamily="34" charset="0"/>
                <a:cs typeface="Arial" pitchFamily="34" charset="0"/>
              </a:rPr>
              <a:t>For example:</a:t>
            </a:r>
          </a:p>
          <a:p>
            <a:r>
              <a:rPr lang="en-US" sz="2600" dirty="0" smtClean="0">
                <a:latin typeface="Arial" pitchFamily="34" charset="0"/>
                <a:cs typeface="Arial" pitchFamily="34" charset="0"/>
              </a:rPr>
              <a:t>Platform: Windows CE; OS: Windows Phone; Framework: .NET</a:t>
            </a:r>
          </a:p>
          <a:p>
            <a:r>
              <a:rPr lang="en-US" sz="2600" dirty="0" smtClean="0">
                <a:latin typeface="Arial" pitchFamily="34" charset="0"/>
                <a:cs typeface="Arial" pitchFamily="34" charset="0"/>
              </a:rPr>
              <a:t>Platform: OS X; OS: </a:t>
            </a:r>
            <a:r>
              <a:rPr lang="en-US" sz="2600" dirty="0" err="1" smtClean="0">
                <a:latin typeface="Arial" pitchFamily="34" charset="0"/>
                <a:cs typeface="Arial" pitchFamily="34" charset="0"/>
              </a:rPr>
              <a:t>iOS</a:t>
            </a:r>
            <a:r>
              <a:rPr lang="en-US" sz="2600" dirty="0" smtClean="0">
                <a:latin typeface="Arial" pitchFamily="34" charset="0"/>
                <a:cs typeface="Arial" pitchFamily="34" charset="0"/>
              </a:rPr>
              <a:t>; Framework: Cocoa Touch</a:t>
            </a:r>
          </a:p>
          <a:p>
            <a:r>
              <a:rPr lang="en-US" sz="2600" b="1" i="1" dirty="0" smtClean="0">
                <a:latin typeface="Arial" pitchFamily="34" charset="0"/>
                <a:cs typeface="Arial" pitchFamily="34" charset="0"/>
              </a:rPr>
              <a:t>A kernel</a:t>
            </a:r>
            <a:r>
              <a:rPr lang="en-US" sz="2600" i="1" dirty="0" smtClean="0">
                <a:latin typeface="Arial" pitchFamily="34" charset="0"/>
                <a:cs typeface="Arial" pitchFamily="34" charset="0"/>
              </a:rPr>
              <a:t>  </a:t>
            </a:r>
            <a:r>
              <a:rPr lang="en-US" sz="2600" dirty="0" smtClean="0">
                <a:latin typeface="Arial" pitchFamily="34" charset="0"/>
                <a:cs typeface="Arial" pitchFamily="34" charset="0"/>
              </a:rPr>
              <a:t>is the main component of most operating systems; it is a bridge between applications and the actual data processing done at the hardware level.</a:t>
            </a:r>
          </a:p>
          <a:p>
            <a:endParaRPr lang="en-US" dirty="0"/>
          </a:p>
        </p:txBody>
      </p:sp>
      <p:sp>
        <p:nvSpPr>
          <p:cNvPr id="4" name="Footer Placeholder 3"/>
          <p:cNvSpPr>
            <a:spLocks noGrp="1"/>
          </p:cNvSpPr>
          <p:nvPr>
            <p:ph type="ftr" sz="quarter" idx="11"/>
          </p:nvPr>
        </p:nvSpPr>
        <p:spPr>
          <a:xfrm>
            <a:off x="457200" y="6407944"/>
            <a:ext cx="25908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382000" y="6477000"/>
            <a:ext cx="588336" cy="228600"/>
          </a:xfrm>
        </p:spPr>
        <p:txBody>
          <a:bodyPr/>
          <a:lstStyle/>
          <a:p>
            <a:fld id="{B6F15528-21DE-4FAA-801E-634DDDAF4B2B}" type="slidenum">
              <a:rPr lang="en-US" smtClean="0">
                <a:solidFill>
                  <a:schemeClr val="tx1"/>
                </a:solidFill>
              </a:rPr>
              <a:pPr/>
              <a:t>18</a:t>
            </a:fld>
            <a:endParaRPr lang="en-US" dirty="0">
              <a:solidFill>
                <a:schemeClr val="tx1"/>
              </a:solidFill>
            </a:endParaRPr>
          </a:p>
        </p:txBody>
      </p:sp>
      <p:sp>
        <p:nvSpPr>
          <p:cNvPr id="6" name="Title 5"/>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Framework, Kernel</a:t>
            </a:r>
            <a:endParaRPr lang="en-US" sz="3200" dirty="0"/>
          </a:p>
        </p:txBody>
      </p:sp>
      <p:pic>
        <p:nvPicPr>
          <p:cNvPr id="1026" name="Picture 2" descr="C:\Users\IVA\Pictures\LOGOS\Rhodes-PhoneGap-Titanium-cross-platform-mobile-frameworks[1].jpg"/>
          <p:cNvPicPr>
            <a:picLocks noGrp="1" noChangeAspect="1" noChangeArrowheads="1"/>
          </p:cNvPicPr>
          <p:nvPr>
            <p:ph sz="half" idx="2"/>
          </p:nvPr>
        </p:nvPicPr>
        <p:blipFill>
          <a:blip r:embed="rId2" cstate="print"/>
          <a:srcRect/>
          <a:stretch>
            <a:fillRect/>
          </a:stretch>
        </p:blipFill>
        <p:spPr bwMode="auto">
          <a:xfrm>
            <a:off x="5029200" y="1524000"/>
            <a:ext cx="3429000" cy="4876800"/>
          </a:xfrm>
          <a:prstGeom prst="rect">
            <a:avLst/>
          </a:prstGeom>
          <a:noFill/>
        </p:spPr>
      </p:pic>
      <p:sp>
        <p:nvSpPr>
          <p:cNvPr id="7" name="Rectangle 6"/>
          <p:cNvSpPr/>
          <p:nvPr/>
        </p:nvSpPr>
        <p:spPr>
          <a:xfrm>
            <a:off x="457200" y="6096000"/>
            <a:ext cx="4038600" cy="27699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200" dirty="0" smtClean="0"/>
              <a:t>http://en.wikipedia.org/wiki/Kernel_(computing)</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828800"/>
            <a:ext cx="4038600" cy="4038600"/>
          </a:xfrm>
        </p:spPr>
        <p:style>
          <a:lnRef idx="1">
            <a:schemeClr val="accent4"/>
          </a:lnRef>
          <a:fillRef idx="2">
            <a:schemeClr val="accent4"/>
          </a:fillRef>
          <a:effectRef idx="1">
            <a:schemeClr val="accent4"/>
          </a:effectRef>
          <a:fontRef idx="minor">
            <a:schemeClr val="dk1"/>
          </a:fontRef>
        </p:style>
        <p:txBody>
          <a:bodyPr>
            <a:noAutofit/>
          </a:bodyPr>
          <a:lstStyle/>
          <a:p>
            <a:endParaRPr lang="en-US" sz="1600" b="1" i="1" dirty="0" smtClean="0">
              <a:latin typeface="Arial" pitchFamily="34" charset="0"/>
              <a:cs typeface="Arial" pitchFamily="34" charset="0"/>
            </a:endParaRPr>
          </a:p>
          <a:p>
            <a:r>
              <a:rPr lang="en-US" sz="1600" b="1" i="1" dirty="0" smtClean="0">
                <a:latin typeface="Arial" pitchFamily="34" charset="0"/>
                <a:cs typeface="Arial" pitchFamily="34" charset="0"/>
              </a:rPr>
              <a:t>Source code </a:t>
            </a:r>
            <a:r>
              <a:rPr lang="en-US" sz="1600" dirty="0" smtClean="0">
                <a:latin typeface="Arial" pitchFamily="34" charset="0"/>
                <a:cs typeface="Arial" pitchFamily="34" charset="0"/>
              </a:rPr>
              <a:t>is any collection of computer instructions written using some human-readable computer language (text).</a:t>
            </a:r>
          </a:p>
          <a:p>
            <a:r>
              <a:rPr lang="en-US" sz="1600" dirty="0" smtClean="0">
                <a:latin typeface="Arial" pitchFamily="34" charset="0"/>
                <a:cs typeface="Arial" pitchFamily="34" charset="0"/>
              </a:rPr>
              <a:t>The source code is automatically translated at some point to </a:t>
            </a:r>
            <a:r>
              <a:rPr lang="en-US" sz="1600" b="1" i="1" dirty="0" smtClean="0">
                <a:latin typeface="Arial" pitchFamily="34" charset="0"/>
                <a:cs typeface="Arial" pitchFamily="34" charset="0"/>
              </a:rPr>
              <a:t>machine code</a:t>
            </a:r>
            <a:r>
              <a:rPr lang="en-US" sz="1600" dirty="0" smtClean="0">
                <a:latin typeface="Arial" pitchFamily="34" charset="0"/>
                <a:cs typeface="Arial" pitchFamily="34" charset="0"/>
              </a:rPr>
              <a:t> that the computer can directly read and  execute.</a:t>
            </a:r>
          </a:p>
          <a:p>
            <a:r>
              <a:rPr lang="en-US" sz="1600" b="1" i="1" dirty="0" smtClean="0">
                <a:latin typeface="Arial" pitchFamily="34" charset="0"/>
                <a:cs typeface="Arial" pitchFamily="34" charset="0"/>
              </a:rPr>
              <a:t>Logic code </a:t>
            </a:r>
            <a:r>
              <a:rPr lang="en-US" sz="1600" dirty="0" smtClean="0">
                <a:latin typeface="Arial" pitchFamily="34" charset="0"/>
                <a:cs typeface="Arial" pitchFamily="34" charset="0"/>
              </a:rPr>
              <a:t>includes </a:t>
            </a:r>
            <a:r>
              <a:rPr lang="en-US" sz="1600" dirty="0" err="1" smtClean="0">
                <a:latin typeface="Arial" pitchFamily="34" charset="0"/>
                <a:cs typeface="Arial" pitchFamily="34" charset="0"/>
              </a:rPr>
              <a:t>bytecode</a:t>
            </a:r>
            <a:r>
              <a:rPr lang="en-US" sz="1600" dirty="0" smtClean="0">
                <a:latin typeface="Arial" pitchFamily="34" charset="0"/>
                <a:cs typeface="Arial" pitchFamily="34" charset="0"/>
              </a:rPr>
              <a:t>, source code, and machine code. </a:t>
            </a:r>
          </a:p>
          <a:p>
            <a:pPr>
              <a:buNone/>
            </a:pPr>
            <a:r>
              <a:rPr lang="en-US" sz="1600" dirty="0" smtClean="0">
                <a:latin typeface="Arial" pitchFamily="34" charset="0"/>
                <a:cs typeface="Arial" pitchFamily="34" charset="0"/>
              </a:rPr>
              <a:t>	It actually means that execution of the program is not restricted by the type of operating system provided. </a:t>
            </a:r>
          </a:p>
          <a:p>
            <a:endParaRPr lang="en-US" sz="1600" dirty="0" smtClean="0">
              <a:latin typeface="Arial" pitchFamily="34" charset="0"/>
              <a:cs typeface="Arial" pitchFamily="34" charset="0"/>
            </a:endParaRPr>
          </a:p>
        </p:txBody>
      </p:sp>
      <p:sp>
        <p:nvSpPr>
          <p:cNvPr id="4" name="Footer Placeholder 3"/>
          <p:cNvSpPr>
            <a:spLocks noGrp="1"/>
          </p:cNvSpPr>
          <p:nvPr>
            <p:ph type="ftr" sz="quarter" idx="11"/>
          </p:nvPr>
        </p:nvSpPr>
        <p:spPr>
          <a:xfrm>
            <a:off x="228600" y="6407944"/>
            <a:ext cx="25908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305800" y="6477000"/>
            <a:ext cx="588336" cy="228600"/>
          </a:xfrm>
        </p:spPr>
        <p:txBody>
          <a:bodyPr/>
          <a:lstStyle/>
          <a:p>
            <a:fld id="{B6F15528-21DE-4FAA-801E-634DDDAF4B2B}" type="slidenum">
              <a:rPr lang="en-US" smtClean="0">
                <a:solidFill>
                  <a:schemeClr val="tx2">
                    <a:lumMod val="25000"/>
                  </a:schemeClr>
                </a:solidFill>
              </a:rPr>
              <a:pPr/>
              <a:t>19</a:t>
            </a:fld>
            <a:endParaRPr lang="en-US" dirty="0">
              <a:solidFill>
                <a:schemeClr val="tx2">
                  <a:lumMod val="25000"/>
                </a:schemeClr>
              </a:solidFill>
            </a:endParaRPr>
          </a:p>
        </p:txBody>
      </p:sp>
      <p:sp>
        <p:nvSpPr>
          <p:cNvPr id="6" name="Title 5"/>
          <p:cNvSpPr>
            <a:spLocks noGrp="1"/>
          </p:cNvSpPr>
          <p:nvPr>
            <p:ph type="title"/>
          </p:nvPr>
        </p:nvSpPr>
        <p:spPr>
          <a:xfrm>
            <a:off x="457200" y="152400"/>
            <a:ext cx="8229600" cy="685800"/>
          </a:xfrm>
        </p:spPr>
        <p:style>
          <a:lnRef idx="1">
            <a:schemeClr val="accent1"/>
          </a:lnRef>
          <a:fillRef idx="2">
            <a:schemeClr val="accent1"/>
          </a:fillRef>
          <a:effectRef idx="1">
            <a:schemeClr val="accent1"/>
          </a:effectRef>
          <a:fontRef idx="minor">
            <a:schemeClr val="dk1"/>
          </a:fontRef>
        </p:style>
        <p:txBody>
          <a:bodyPr>
            <a:noAutofit/>
          </a:bodyPr>
          <a:lstStyle/>
          <a:p>
            <a:r>
              <a:rPr lang="en-US" sz="3200" dirty="0" smtClean="0"/>
              <a:t>machine, source, and logic code</a:t>
            </a:r>
            <a:endParaRPr lang="en-US" sz="3200" dirty="0"/>
          </a:p>
        </p:txBody>
      </p:sp>
      <p:pic>
        <p:nvPicPr>
          <p:cNvPr id="7" name="Picture 4" descr="C:\Users\IVA\Pictures\LOGOS\What-Is-A-Computer-Source-Code[1].jpg"/>
          <p:cNvPicPr>
            <a:picLocks noChangeAspect="1" noChangeArrowheads="1"/>
          </p:cNvPicPr>
          <p:nvPr/>
        </p:nvPicPr>
        <p:blipFill>
          <a:blip r:embed="rId2" cstate="print"/>
          <a:srcRect/>
          <a:stretch>
            <a:fillRect/>
          </a:stretch>
        </p:blipFill>
        <p:spPr bwMode="auto">
          <a:xfrm>
            <a:off x="4572000" y="1511120"/>
            <a:ext cx="2171507" cy="1536879"/>
          </a:xfrm>
          <a:prstGeom prst="rect">
            <a:avLst/>
          </a:prstGeom>
          <a:noFill/>
        </p:spPr>
      </p:pic>
      <p:pic>
        <p:nvPicPr>
          <p:cNvPr id="8" name="Picture 2" descr="C:\Users\IVA\Pictures\LOGOS\bytecode[1].jpg"/>
          <p:cNvPicPr>
            <a:picLocks noGrp="1" noChangeAspect="1" noChangeArrowheads="1"/>
          </p:cNvPicPr>
          <p:nvPr>
            <p:ph sz="half" idx="1"/>
          </p:nvPr>
        </p:nvPicPr>
        <p:blipFill>
          <a:blip r:embed="rId3" cstate="print"/>
          <a:srcRect/>
          <a:stretch>
            <a:fillRect/>
          </a:stretch>
        </p:blipFill>
        <p:spPr bwMode="auto">
          <a:xfrm>
            <a:off x="5562600" y="2667000"/>
            <a:ext cx="2209800" cy="1617197"/>
          </a:xfrm>
          <a:prstGeom prst="rect">
            <a:avLst/>
          </a:prstGeom>
          <a:noFill/>
        </p:spPr>
      </p:pic>
      <p:pic>
        <p:nvPicPr>
          <p:cNvPr id="9" name="Picture 3" descr="C:\Users\IVA\Pictures\LOGOS\scripting[1].jpg"/>
          <p:cNvPicPr>
            <a:picLocks noChangeAspect="1" noChangeArrowheads="1"/>
          </p:cNvPicPr>
          <p:nvPr/>
        </p:nvPicPr>
        <p:blipFill>
          <a:blip r:embed="rId4" cstate="print"/>
          <a:srcRect/>
          <a:stretch>
            <a:fillRect/>
          </a:stretch>
        </p:blipFill>
        <p:spPr bwMode="auto">
          <a:xfrm>
            <a:off x="6400800" y="3962400"/>
            <a:ext cx="2330161" cy="17680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style>
          <a:lnRef idx="1">
            <a:schemeClr val="accent3"/>
          </a:lnRef>
          <a:fillRef idx="2">
            <a:schemeClr val="accent3"/>
          </a:fillRef>
          <a:effectRef idx="1">
            <a:schemeClr val="accent3"/>
          </a:effectRef>
          <a:fontRef idx="minor">
            <a:schemeClr val="dk1"/>
          </a:fontRef>
        </p:style>
        <p:txBody>
          <a:bodyPr/>
          <a:lstStyle/>
          <a:p>
            <a:r>
              <a:rPr lang="en-US" dirty="0" smtClean="0"/>
              <a:t>Why you need this?</a:t>
            </a:r>
            <a:endParaRPr lang="en-US" dirty="0"/>
          </a:p>
        </p:txBody>
      </p:sp>
      <p:sp>
        <p:nvSpPr>
          <p:cNvPr id="3" name="Content Placeholder 2"/>
          <p:cNvSpPr>
            <a:spLocks noGrp="1"/>
          </p:cNvSpPr>
          <p:nvPr>
            <p:ph idx="1"/>
          </p:nvPr>
        </p:nvSpPr>
        <p:spPr>
          <a:xfrm>
            <a:off x="457200" y="1371600"/>
            <a:ext cx="7239000" cy="484632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US" sz="2800" dirty="0" smtClean="0">
                <a:latin typeface="Arial" pitchFamily="34" charset="0"/>
                <a:cs typeface="Arial" pitchFamily="34" charset="0"/>
              </a:rPr>
              <a:t>This Presentation is part of </a:t>
            </a:r>
            <a:r>
              <a:rPr lang="en-US" sz="2800" dirty="0" err="1" smtClean="0">
                <a:latin typeface="Arial" pitchFamily="34" charset="0"/>
                <a:cs typeface="Arial" pitchFamily="34" charset="0"/>
              </a:rPr>
              <a:t>liveable</a:t>
            </a:r>
            <a:r>
              <a:rPr lang="en-US" sz="2800" dirty="0" smtClean="0">
                <a:latin typeface="Arial" pitchFamily="34" charset="0"/>
                <a:cs typeface="Arial" pitchFamily="34" charset="0"/>
              </a:rPr>
              <a:t> QA Student Social Network established by Mikhail </a:t>
            </a:r>
            <a:r>
              <a:rPr lang="en-US" sz="2800" dirty="0" err="1" smtClean="0">
                <a:latin typeface="Arial" pitchFamily="34" charset="0"/>
                <a:cs typeface="Arial" pitchFamily="34" charset="0"/>
              </a:rPr>
              <a:t>Portnov</a:t>
            </a:r>
            <a:r>
              <a:rPr lang="en-US" sz="2800" dirty="0" smtClean="0">
                <a:latin typeface="Arial" pitchFamily="34" charset="0"/>
                <a:cs typeface="Arial" pitchFamily="34" charset="0"/>
              </a:rPr>
              <a:t>: Graduated Students shared their experiences with the current Students to help them successfully pass Internship or Job Interviews.</a:t>
            </a:r>
          </a:p>
          <a:p>
            <a:r>
              <a:rPr lang="en-US" sz="2800" dirty="0" smtClean="0">
                <a:latin typeface="Arial" pitchFamily="34" charset="0"/>
                <a:cs typeface="Arial" pitchFamily="34" charset="0"/>
              </a:rPr>
              <a:t>The objective is not overload you with the computing/software definitions but to prepare you to efficient understanding of the Interview Questions matter and the explanation of the Answers. </a:t>
            </a:r>
          </a:p>
          <a:p>
            <a:r>
              <a:rPr lang="en-US" sz="2800" dirty="0" smtClean="0">
                <a:latin typeface="Arial" pitchFamily="34" charset="0"/>
                <a:cs typeface="Arial" pitchFamily="34" charset="0"/>
              </a:rPr>
              <a:t>So, we need to learn Mobile Terminology Basics first.</a:t>
            </a:r>
          </a:p>
          <a:p>
            <a:endParaRPr lang="en-US" dirty="0"/>
          </a:p>
        </p:txBody>
      </p:sp>
      <p:sp>
        <p:nvSpPr>
          <p:cNvPr id="4" name="Footer Placeholder 3"/>
          <p:cNvSpPr>
            <a:spLocks noGrp="1"/>
          </p:cNvSpPr>
          <p:nvPr>
            <p:ph type="ftr" sz="quarter" idx="11"/>
          </p:nvPr>
        </p:nvSpPr>
        <p:spPr>
          <a:xfrm>
            <a:off x="457200" y="6553200"/>
            <a:ext cx="2819400" cy="233346"/>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82000" y="6477000"/>
            <a:ext cx="588336" cy="228600"/>
          </a:xfrm>
        </p:spPr>
        <p:txBody>
          <a:bodyPr/>
          <a:lstStyle/>
          <a:p>
            <a:fld id="{B6F15528-21DE-4FAA-801E-634DDDAF4B2B}" type="slidenum">
              <a:rPr lang="en-US" smtClean="0">
                <a:solidFill>
                  <a:schemeClr val="tx1"/>
                </a:solidFill>
              </a:rPr>
              <a:pPr/>
              <a:t>2</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3886201"/>
            <a:ext cx="8229600" cy="2286000"/>
          </a:xfrm>
          <a:ln w="57150"/>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endParaRPr lang="en-US" dirty="0" smtClean="0"/>
          </a:p>
          <a:p>
            <a:endParaRPr lang="en-US" dirty="0" smtClean="0"/>
          </a:p>
          <a:p>
            <a:endParaRPr lang="en-US" dirty="0" smtClean="0"/>
          </a:p>
          <a:p>
            <a:pPr>
              <a:buNone/>
            </a:pPr>
            <a:endParaRPr lang="en-US" dirty="0" smtClean="0"/>
          </a:p>
          <a:p>
            <a:r>
              <a:rPr lang="en-US" sz="3400" dirty="0" smtClean="0">
                <a:latin typeface="Arial" pitchFamily="34" charset="0"/>
                <a:cs typeface="Arial" pitchFamily="34" charset="0"/>
              </a:rPr>
              <a:t>We hate them, but Operators are what essentially make the entire mobile ecosystem work. </a:t>
            </a:r>
          </a:p>
          <a:p>
            <a:r>
              <a:rPr lang="en-US" sz="3400" dirty="0" smtClean="0">
                <a:latin typeface="Arial" pitchFamily="34" charset="0"/>
                <a:cs typeface="Arial" pitchFamily="34" charset="0"/>
              </a:rPr>
              <a:t>They install cellular towers, operate the cellular network, make services (such as the Internet) available for mobile subscribers, and they maintain relationships with the subscribers, handling billing and support, and offering subsidized device sales and a network of retail stores.</a:t>
            </a:r>
          </a:p>
          <a:p>
            <a:endParaRPr lang="en-US" dirty="0"/>
          </a:p>
        </p:txBody>
      </p:sp>
      <p:sp>
        <p:nvSpPr>
          <p:cNvPr id="4" name="Footer Placeholder 3"/>
          <p:cNvSpPr>
            <a:spLocks noGrp="1"/>
          </p:cNvSpPr>
          <p:nvPr>
            <p:ph type="ftr" sz="quarter" idx="11"/>
          </p:nvPr>
        </p:nvSpPr>
        <p:spPr>
          <a:xfrm>
            <a:off x="381000" y="6407944"/>
            <a:ext cx="28194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82000" y="6477000"/>
            <a:ext cx="588336" cy="228600"/>
          </a:xfrm>
        </p:spPr>
        <p:txBody>
          <a:bodyPr/>
          <a:lstStyle/>
          <a:p>
            <a:fld id="{B6F15528-21DE-4FAA-801E-634DDDAF4B2B}" type="slidenum">
              <a:rPr lang="en-US" smtClean="0">
                <a:solidFill>
                  <a:schemeClr val="tx1"/>
                </a:solidFill>
              </a:rPr>
              <a:pPr/>
              <a:t>20</a:t>
            </a:fld>
            <a:endParaRPr lang="en-US" dirty="0">
              <a:solidFill>
                <a:schemeClr val="tx1"/>
              </a:solidFill>
            </a:endParaRPr>
          </a:p>
        </p:txBody>
      </p:sp>
      <p:sp>
        <p:nvSpPr>
          <p:cNvPr id="6" name="Title 5"/>
          <p:cNvSpPr>
            <a:spLocks noGrp="1"/>
          </p:cNvSpPr>
          <p:nvPr>
            <p:ph type="title"/>
          </p:nvPr>
        </p:nvSpPr>
        <p:spPr>
          <a:xfrm>
            <a:off x="304800" y="228600"/>
            <a:ext cx="8610600" cy="6858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solidFill>
                  <a:schemeClr val="tx1"/>
                </a:solidFill>
                <a:latin typeface="Arial" pitchFamily="34" charset="0"/>
                <a:cs typeface="Arial" pitchFamily="34" charset="0"/>
              </a:rPr>
              <a:t>Operators-Carriers-Providers</a:t>
            </a:r>
            <a:endParaRPr lang="en-US" sz="1600" dirty="0">
              <a:solidFill>
                <a:schemeClr val="tx1"/>
              </a:solidFill>
              <a:latin typeface="Arial" pitchFamily="34" charset="0"/>
              <a:cs typeface="Arial" pitchFamily="34" charset="0"/>
            </a:endParaRPr>
          </a:p>
        </p:txBody>
      </p:sp>
      <p:pic>
        <p:nvPicPr>
          <p:cNvPr id="3075" name="Picture 3" descr="C:\Users\IVA\Pictures\LOGOS\four-reasons-to-be-angry-at-your-mobile-provider1[1].jpg"/>
          <p:cNvPicPr>
            <a:picLocks noGrp="1" noChangeAspect="1" noChangeArrowheads="1"/>
          </p:cNvPicPr>
          <p:nvPr>
            <p:ph sz="half" idx="2"/>
          </p:nvPr>
        </p:nvPicPr>
        <p:blipFill>
          <a:blip r:embed="rId2" cstate="print"/>
          <a:srcRect/>
          <a:stretch>
            <a:fillRect/>
          </a:stretch>
        </p:blipFill>
        <p:spPr bwMode="auto">
          <a:xfrm>
            <a:off x="4419600" y="1143000"/>
            <a:ext cx="4038600" cy="2502131"/>
          </a:xfrm>
          <a:prstGeom prst="rect">
            <a:avLst/>
          </a:prstGeom>
          <a:noFill/>
        </p:spPr>
      </p:pic>
      <p:pic>
        <p:nvPicPr>
          <p:cNvPr id="3076" name="Picture 4" descr="C:\Users\IVA\Pictures\LOGOS\525135344_d22a2c208c_z[1].jpg"/>
          <p:cNvPicPr>
            <a:picLocks noChangeAspect="1" noChangeArrowheads="1"/>
          </p:cNvPicPr>
          <p:nvPr/>
        </p:nvPicPr>
        <p:blipFill>
          <a:blip r:embed="rId3" cstate="print"/>
          <a:srcRect/>
          <a:stretch>
            <a:fillRect/>
          </a:stretch>
        </p:blipFill>
        <p:spPr bwMode="auto">
          <a:xfrm>
            <a:off x="533400" y="1143000"/>
            <a:ext cx="3733800" cy="2479476"/>
          </a:xfrm>
          <a:prstGeom prst="rect">
            <a:avLst/>
          </a:prstGeom>
          <a:noFill/>
        </p:spPr>
      </p:pic>
      <p:sp>
        <p:nvSpPr>
          <p:cNvPr id="8" name="Rectangle 7"/>
          <p:cNvSpPr/>
          <p:nvPr/>
        </p:nvSpPr>
        <p:spPr>
          <a:xfrm>
            <a:off x="457200" y="3962400"/>
            <a:ext cx="8229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i="1" dirty="0" smtClean="0">
                <a:latin typeface="Arial" pitchFamily="34" charset="0"/>
                <a:cs typeface="Arial" pitchFamily="34" charset="0"/>
              </a:rPr>
              <a:t>The operator’s role in Mobile World is to create and maintain a specific set of wireless services over a reliable cellular network.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nvPr>
        </p:nvGraphicFramePr>
        <p:xfrm>
          <a:off x="762000" y="1143000"/>
          <a:ext cx="7638498" cy="5257800"/>
        </p:xfrm>
        <a:graphic>
          <a:graphicData uri="http://schemas.openxmlformats.org/drawingml/2006/table">
            <a:tbl>
              <a:tblPr firstRow="1" bandRow="1">
                <a:tableStyleId>{5C22544A-7EE6-4342-B048-85BDC9FD1C3A}</a:tableStyleId>
              </a:tblPr>
              <a:tblGrid>
                <a:gridCol w="471909"/>
                <a:gridCol w="2149976"/>
                <a:gridCol w="1977979"/>
                <a:gridCol w="1419936"/>
                <a:gridCol w="1618698"/>
              </a:tblGrid>
              <a:tr h="426983">
                <a:tc>
                  <a:txBody>
                    <a:bodyPr/>
                    <a:lstStyle/>
                    <a:p>
                      <a:r>
                        <a:rPr lang="en-US" sz="800" dirty="0" smtClean="0">
                          <a:latin typeface="Arial" pitchFamily="34" charset="0"/>
                          <a:cs typeface="Arial" pitchFamily="34" charset="0"/>
                        </a:rPr>
                        <a:t>Rank</a:t>
                      </a:r>
                      <a:endParaRPr lang="en-US" sz="8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Operator</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Market</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Technology</a:t>
                      </a:r>
                      <a:endParaRPr lang="en-US" sz="1200" dirty="0">
                        <a:latin typeface="Arial" pitchFamily="34" charset="0"/>
                        <a:cs typeface="Arial" pitchFamily="34" charset="0"/>
                      </a:endParaRPr>
                    </a:p>
                  </a:txBody>
                  <a:tcPr/>
                </a:tc>
                <a:tc>
                  <a:txBody>
                    <a:bodyPr/>
                    <a:lstStyle/>
                    <a:p>
                      <a:r>
                        <a:rPr lang="en-US" sz="1200" dirty="0" smtClean="0">
                          <a:latin typeface="Arial" pitchFamily="34" charset="0"/>
                          <a:cs typeface="Arial" pitchFamily="34" charset="0"/>
                        </a:rPr>
                        <a:t>Users </a:t>
                      </a:r>
                      <a:r>
                        <a:rPr lang="en-US" sz="1200" baseline="0" dirty="0" smtClean="0">
                          <a:latin typeface="Arial" pitchFamily="34" charset="0"/>
                          <a:cs typeface="Arial" pitchFamily="34" charset="0"/>
                        </a:rPr>
                        <a:t> </a:t>
                      </a:r>
                    </a:p>
                    <a:p>
                      <a:r>
                        <a:rPr lang="en-US" sz="1200" baseline="0" dirty="0" smtClean="0">
                          <a:latin typeface="Arial" pitchFamily="34" charset="0"/>
                          <a:cs typeface="Arial" pitchFamily="34" charset="0"/>
                        </a:rPr>
                        <a:t>Q4 2011 –Q1 2012 </a:t>
                      </a:r>
                      <a:r>
                        <a:rPr lang="en-US" sz="1200" dirty="0" smtClean="0">
                          <a:latin typeface="Arial" pitchFamily="34" charset="0"/>
                          <a:cs typeface="Arial" pitchFamily="34" charset="0"/>
                        </a:rPr>
                        <a:t>(in millions)</a:t>
                      </a:r>
                      <a:endParaRPr lang="en-US" sz="1200" dirty="0">
                        <a:latin typeface="Arial" pitchFamily="34" charset="0"/>
                        <a:cs typeface="Arial" pitchFamily="34" charset="0"/>
                      </a:endParaRPr>
                    </a:p>
                  </a:txBody>
                  <a:tcPr/>
                </a:tc>
              </a:tr>
              <a:tr h="398517">
                <a:tc>
                  <a:txBody>
                    <a:bodyPr/>
                    <a:lstStyle/>
                    <a:p>
                      <a:r>
                        <a:rPr lang="en-US" sz="1200" b="1" dirty="0" smtClean="0">
                          <a:latin typeface="Arial" pitchFamily="34" charset="0"/>
                          <a:cs typeface="Arial" pitchFamily="34" charset="0"/>
                        </a:rPr>
                        <a:t>1</a:t>
                      </a:r>
                      <a:endParaRPr lang="en-US" sz="1200" b="1"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China Mobile</a:t>
                      </a:r>
                      <a:endParaRPr lang="en-US" sz="1400" dirty="0">
                        <a:latin typeface="Arial" pitchFamily="34" charset="0"/>
                        <a:cs typeface="Arial" pitchFamily="34" charset="0"/>
                      </a:endParaRPr>
                    </a:p>
                  </a:txBody>
                  <a:tcPr/>
                </a:tc>
                <a:tc>
                  <a:txBody>
                    <a:bodyPr/>
                    <a:lstStyle/>
                    <a:p>
                      <a:r>
                        <a:rPr lang="en-US" sz="1100" dirty="0" smtClean="0">
                          <a:latin typeface="Arial" pitchFamily="34" charset="0"/>
                          <a:cs typeface="Arial" pitchFamily="34" charset="0"/>
                        </a:rPr>
                        <a:t>China, Hong Kong, Pakistan</a:t>
                      </a:r>
                      <a:endParaRPr lang="en-US" sz="1100" dirty="0">
                        <a:latin typeface="Arial" pitchFamily="34" charset="0"/>
                        <a:cs typeface="Arial" pitchFamily="34" charset="0"/>
                      </a:endParaRPr>
                    </a:p>
                  </a:txBody>
                  <a:tcPr/>
                </a:tc>
                <a:tc>
                  <a:txBody>
                    <a:bodyPr/>
                    <a:lstStyle/>
                    <a:p>
                      <a:r>
                        <a:rPr kumimoji="0" lang="en-US" sz="1100" kern="1200" dirty="0" smtClean="0">
                          <a:solidFill>
                            <a:schemeClr val="dk1"/>
                          </a:solidFill>
                          <a:latin typeface="Arial" pitchFamily="34" charset="0"/>
                          <a:ea typeface="+mn-ea"/>
                          <a:cs typeface="Arial" pitchFamily="34" charset="0"/>
                        </a:rPr>
                        <a:t>GSM, GPRS, EDGE, TD-SCDMA</a:t>
                      </a:r>
                      <a:endParaRPr lang="en-US" sz="11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667.20</a:t>
                      </a:r>
                      <a:endParaRPr lang="en-US" sz="1600" dirty="0">
                        <a:latin typeface="Arial" pitchFamily="34" charset="0"/>
                        <a:cs typeface="Arial" pitchFamily="34" charset="0"/>
                      </a:endParaRPr>
                    </a:p>
                  </a:txBody>
                  <a:tcPr/>
                </a:tc>
              </a:tr>
              <a:tr h="398517">
                <a:tc>
                  <a:txBody>
                    <a:bodyPr/>
                    <a:lstStyle/>
                    <a:p>
                      <a:r>
                        <a:rPr lang="en-US" sz="1000" dirty="0" smtClean="0">
                          <a:latin typeface="Arial" pitchFamily="34" charset="0"/>
                          <a:cs typeface="Arial" pitchFamily="34" charset="0"/>
                        </a:rPr>
                        <a:t>2</a:t>
                      </a:r>
                      <a:endParaRPr lang="en-US" sz="10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Vodafone</a:t>
                      </a:r>
                      <a:endParaRPr lang="en-US" sz="1400" dirty="0">
                        <a:latin typeface="Arial" pitchFamily="34" charset="0"/>
                        <a:cs typeface="Arial" pitchFamily="34" charset="0"/>
                      </a:endParaRPr>
                    </a:p>
                  </a:txBody>
                  <a:tcPr/>
                </a:tc>
                <a:tc>
                  <a:txBody>
                    <a:bodyPr/>
                    <a:lstStyle/>
                    <a:p>
                      <a:r>
                        <a:rPr lang="en-US" sz="1100" dirty="0" smtClean="0">
                          <a:latin typeface="Arial" pitchFamily="34" charset="0"/>
                          <a:cs typeface="Arial" pitchFamily="34" charset="0"/>
                        </a:rPr>
                        <a:t>Europe, India, US,  Africa, Australia</a:t>
                      </a:r>
                      <a:endParaRPr lang="en-US" sz="1100" dirty="0">
                        <a:latin typeface="Arial" pitchFamily="34" charset="0"/>
                        <a:cs typeface="Arial" pitchFamily="34" charset="0"/>
                      </a:endParaRPr>
                    </a:p>
                  </a:txBody>
                  <a:tcPr/>
                </a:tc>
                <a:tc>
                  <a:txBody>
                    <a:bodyPr/>
                    <a:lstStyle/>
                    <a:p>
                      <a:r>
                        <a:rPr kumimoji="0" lang="en-US" sz="1100" kern="1200" dirty="0" smtClean="0">
                          <a:solidFill>
                            <a:schemeClr val="dk1"/>
                          </a:solidFill>
                          <a:latin typeface="Arial" pitchFamily="34" charset="0"/>
                          <a:ea typeface="+mn-ea"/>
                          <a:cs typeface="Arial" pitchFamily="34" charset="0"/>
                        </a:rPr>
                        <a:t>GSM, GPRS, EDGE, UMTS, HSDPA</a:t>
                      </a:r>
                      <a:endParaRPr lang="en-US" sz="11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439.601</a:t>
                      </a:r>
                      <a:endParaRPr lang="en-US" sz="1600" dirty="0">
                        <a:latin typeface="Arial" pitchFamily="34" charset="0"/>
                        <a:cs typeface="Arial" pitchFamily="34" charset="0"/>
                      </a:endParaRPr>
                    </a:p>
                  </a:txBody>
                  <a:tcPr/>
                </a:tc>
              </a:tr>
              <a:tr h="487680">
                <a:tc>
                  <a:txBody>
                    <a:bodyPr/>
                    <a:lstStyle/>
                    <a:p>
                      <a:r>
                        <a:rPr lang="en-US" sz="1000" dirty="0" smtClean="0">
                          <a:latin typeface="Arial" pitchFamily="34" charset="0"/>
                          <a:cs typeface="Arial" pitchFamily="34" charset="0"/>
                        </a:rPr>
                        <a:t>3</a:t>
                      </a:r>
                      <a:endParaRPr lang="en-US" sz="1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Arial" pitchFamily="34" charset="0"/>
                          <a:cs typeface="Arial" pitchFamily="34" charset="0"/>
                        </a:rPr>
                        <a:t>Telenor</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Europe, Russia, South-East Asia</a:t>
                      </a:r>
                    </a:p>
                    <a:p>
                      <a:endParaRPr lang="en-US" sz="11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kern="1200" dirty="0" smtClean="0">
                          <a:solidFill>
                            <a:schemeClr val="dk1"/>
                          </a:solidFill>
                          <a:latin typeface="Arial" pitchFamily="34" charset="0"/>
                          <a:ea typeface="+mn-ea"/>
                          <a:cs typeface="Arial" pitchFamily="34" charset="0"/>
                        </a:rPr>
                        <a:t>GSM, GPRS, EDGE, UMTS, HSDPA</a:t>
                      </a:r>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326.0</a:t>
                      </a:r>
                    </a:p>
                    <a:p>
                      <a:endParaRPr lang="en-US" sz="1600" dirty="0">
                        <a:latin typeface="Arial" pitchFamily="34" charset="0"/>
                        <a:cs typeface="Arial" pitchFamily="34" charset="0"/>
                      </a:endParaRPr>
                    </a:p>
                  </a:txBody>
                  <a:tcPr/>
                </a:tc>
              </a:tr>
              <a:tr h="350520">
                <a:tc>
                  <a:txBody>
                    <a:bodyPr/>
                    <a:lstStyle/>
                    <a:p>
                      <a:r>
                        <a:rPr lang="en-US" sz="1000" dirty="0" smtClean="0">
                          <a:latin typeface="Arial" pitchFamily="34" charset="0"/>
                          <a:cs typeface="Arial" pitchFamily="34" charset="0"/>
                        </a:rPr>
                        <a:t>4</a:t>
                      </a:r>
                      <a:endParaRPr lang="en-US" sz="1000" dirty="0">
                        <a:latin typeface="Arial" pitchFamily="34" charset="0"/>
                        <a:cs typeface="Arial" pitchFamily="34" charset="0"/>
                      </a:endParaRPr>
                    </a:p>
                  </a:txBody>
                  <a:tcPr/>
                </a:tc>
                <a:tc>
                  <a:txBody>
                    <a:bodyPr/>
                    <a:lstStyle/>
                    <a:p>
                      <a:r>
                        <a:rPr lang="en-US" sz="1400" dirty="0" err="1" smtClean="0">
                          <a:latin typeface="Arial" pitchFamily="34" charset="0"/>
                          <a:cs typeface="Arial" pitchFamily="34" charset="0"/>
                        </a:rPr>
                        <a:t>Airtel</a:t>
                      </a:r>
                      <a:endParaRPr lang="en-US" sz="1400" dirty="0">
                        <a:latin typeface="Arial" pitchFamily="34" charset="0"/>
                        <a:cs typeface="Arial" pitchFamily="34" charset="0"/>
                      </a:endParaRPr>
                    </a:p>
                  </a:txBody>
                  <a:tcPr/>
                </a:tc>
                <a:tc>
                  <a:txBody>
                    <a:bodyPr/>
                    <a:lstStyle/>
                    <a:p>
                      <a:r>
                        <a:rPr lang="en-US" sz="1100" dirty="0" smtClean="0">
                          <a:latin typeface="Arial" pitchFamily="34" charset="0"/>
                          <a:cs typeface="Arial" pitchFamily="34" charset="0"/>
                        </a:rPr>
                        <a:t>India</a:t>
                      </a:r>
                      <a:endParaRPr lang="en-US" sz="11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kern="1200" dirty="0" smtClean="0">
                          <a:solidFill>
                            <a:schemeClr val="dk1"/>
                          </a:solidFill>
                          <a:latin typeface="Arial" pitchFamily="34" charset="0"/>
                          <a:ea typeface="+mn-ea"/>
                          <a:cs typeface="Arial" pitchFamily="34" charset="0"/>
                        </a:rPr>
                        <a:t>GSM, GPRS, EDGE</a:t>
                      </a:r>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245.337</a:t>
                      </a:r>
                      <a:endParaRPr lang="en-US" sz="1600" dirty="0">
                        <a:latin typeface="Arial" pitchFamily="34" charset="0"/>
                        <a:cs typeface="Arial" pitchFamily="34" charset="0"/>
                      </a:endParaRPr>
                    </a:p>
                  </a:txBody>
                  <a:tcPr/>
                </a:tc>
              </a:tr>
              <a:tr h="792480">
                <a:tc>
                  <a:txBody>
                    <a:bodyPr/>
                    <a:lstStyle/>
                    <a:p>
                      <a:r>
                        <a:rPr lang="en-US" sz="1200" b="1" dirty="0" smtClean="0">
                          <a:latin typeface="Arial" pitchFamily="34" charset="0"/>
                          <a:cs typeface="Arial" pitchFamily="34" charset="0"/>
                        </a:rPr>
                        <a:t>5</a:t>
                      </a:r>
                      <a:endParaRPr lang="en-US" sz="12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America </a:t>
                      </a:r>
                      <a:r>
                        <a:rPr lang="en-US" sz="1400" dirty="0" err="1" smtClean="0">
                          <a:latin typeface="Arial" pitchFamily="34" charset="0"/>
                          <a:cs typeface="Arial" pitchFamily="34" charset="0"/>
                        </a:rPr>
                        <a:t>Movil</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North and South</a:t>
                      </a:r>
                      <a:r>
                        <a:rPr lang="en-US" sz="1100" baseline="0" dirty="0" smtClean="0">
                          <a:latin typeface="Arial" pitchFamily="34" charset="0"/>
                          <a:cs typeface="Arial" pitchFamily="34" charset="0"/>
                        </a:rPr>
                        <a:t> America</a:t>
                      </a:r>
                      <a:endParaRPr lang="en-US" sz="1100" dirty="0" smtClean="0">
                        <a:latin typeface="Arial" pitchFamily="34" charset="0"/>
                        <a:cs typeface="Arial" pitchFamily="34" charset="0"/>
                      </a:endParaRPr>
                    </a:p>
                    <a:p>
                      <a:endParaRPr lang="en-US" sz="11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50" kern="1200" dirty="0" smtClean="0">
                          <a:solidFill>
                            <a:schemeClr val="dk1"/>
                          </a:solidFill>
                          <a:latin typeface="Arial" pitchFamily="34" charset="0"/>
                          <a:ea typeface="+mn-ea"/>
                          <a:cs typeface="Arial" pitchFamily="34" charset="0"/>
                        </a:rPr>
                        <a:t>CDMA, CDMA2000 1x, EV-DO, GSM, GPRS, EDGE, UMTS, HSDPA</a:t>
                      </a:r>
                      <a:endParaRPr lang="en-US" sz="1050" dirty="0" smtClean="0">
                        <a:latin typeface="Arial" pitchFamily="34" charset="0"/>
                        <a:cs typeface="Arial" pitchFamily="34" charset="0"/>
                      </a:endParaRPr>
                    </a:p>
                    <a:p>
                      <a:endParaRPr lang="en-US" sz="105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236.0</a:t>
                      </a:r>
                      <a:endParaRPr lang="en-US" sz="1600" dirty="0">
                        <a:latin typeface="Arial" pitchFamily="34" charset="0"/>
                        <a:cs typeface="Arial" pitchFamily="34" charset="0"/>
                      </a:endParaRPr>
                    </a:p>
                  </a:txBody>
                  <a:tcPr/>
                </a:tc>
              </a:tr>
              <a:tr h="384284">
                <a:tc>
                  <a:txBody>
                    <a:bodyPr/>
                    <a:lstStyle/>
                    <a:p>
                      <a:r>
                        <a:rPr lang="en-US" sz="1200" b="1" dirty="0" smtClean="0">
                          <a:latin typeface="Arial" pitchFamily="34" charset="0"/>
                          <a:cs typeface="Arial" pitchFamily="34" charset="0"/>
                        </a:rPr>
                        <a:t>17</a:t>
                      </a:r>
                      <a:endParaRPr lang="en-US" sz="1200" b="1"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T-Mobile</a:t>
                      </a:r>
                      <a:endParaRPr lang="en-US" sz="1400" dirty="0">
                        <a:latin typeface="Arial" pitchFamily="34" charset="0"/>
                        <a:cs typeface="Arial" pitchFamily="34" charset="0"/>
                      </a:endParaRPr>
                    </a:p>
                  </a:txBody>
                  <a:tcPr/>
                </a:tc>
                <a:tc>
                  <a:txBody>
                    <a:bodyPr/>
                    <a:lstStyle/>
                    <a:p>
                      <a:r>
                        <a:rPr lang="en-US" sz="1100" dirty="0" smtClean="0">
                          <a:latin typeface="Arial" pitchFamily="34" charset="0"/>
                          <a:cs typeface="Arial" pitchFamily="34" charset="0"/>
                        </a:rPr>
                        <a:t>Europe, US</a:t>
                      </a:r>
                      <a:endParaRPr lang="en-US" sz="1100" dirty="0">
                        <a:latin typeface="Arial" pitchFamily="34" charset="0"/>
                        <a:cs typeface="Arial" pitchFamily="34" charset="0"/>
                      </a:endParaRPr>
                    </a:p>
                  </a:txBody>
                  <a:tcPr/>
                </a:tc>
                <a:tc>
                  <a:txBody>
                    <a:bodyPr/>
                    <a:lstStyle/>
                    <a:p>
                      <a:r>
                        <a:rPr kumimoji="0" lang="en-US" sz="1050" kern="1200" dirty="0" smtClean="0">
                          <a:solidFill>
                            <a:schemeClr val="dk1"/>
                          </a:solidFill>
                          <a:latin typeface="Arial" pitchFamily="34" charset="0"/>
                          <a:ea typeface="+mn-ea"/>
                          <a:cs typeface="Arial" pitchFamily="34" charset="0"/>
                        </a:rPr>
                        <a:t>GSM, GPRS, EDGE, UMTS, HSDPA</a:t>
                      </a:r>
                      <a:endParaRPr lang="en-US" sz="105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129.14</a:t>
                      </a:r>
                      <a:endParaRPr lang="en-US" sz="1600" dirty="0">
                        <a:latin typeface="Arial" pitchFamily="34" charset="0"/>
                        <a:cs typeface="Arial" pitchFamily="34" charset="0"/>
                      </a:endParaRPr>
                    </a:p>
                  </a:txBody>
                  <a:tcPr/>
                </a:tc>
              </a:tr>
              <a:tr h="555077">
                <a:tc>
                  <a:txBody>
                    <a:bodyPr/>
                    <a:lstStyle/>
                    <a:p>
                      <a:r>
                        <a:rPr lang="en-US" sz="1200" b="1" dirty="0" smtClean="0">
                          <a:latin typeface="Arial" pitchFamily="34" charset="0"/>
                          <a:cs typeface="Arial" pitchFamily="34" charset="0"/>
                        </a:rPr>
                        <a:t>18</a:t>
                      </a:r>
                      <a:endParaRPr lang="en-US" sz="12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Verizon Wireless</a:t>
                      </a:r>
                    </a:p>
                    <a:p>
                      <a:endParaRPr lang="en-US" sz="1400" dirty="0">
                        <a:latin typeface="Arial" pitchFamily="34" charset="0"/>
                        <a:cs typeface="Arial" pitchFamily="34" charset="0"/>
                      </a:endParaRPr>
                    </a:p>
                  </a:txBody>
                  <a:tcPr/>
                </a:tc>
                <a:tc>
                  <a:txBody>
                    <a:bodyPr/>
                    <a:lstStyle/>
                    <a:p>
                      <a:r>
                        <a:rPr lang="en-US" sz="1100" dirty="0" smtClean="0">
                          <a:latin typeface="Arial" pitchFamily="34" charset="0"/>
                          <a:cs typeface="Arial" pitchFamily="34" charset="0"/>
                        </a:rPr>
                        <a:t>USA</a:t>
                      </a:r>
                      <a:endParaRPr lang="en-US" sz="11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50" kern="1200" dirty="0" smtClean="0">
                          <a:solidFill>
                            <a:schemeClr val="dk1"/>
                          </a:solidFill>
                          <a:latin typeface="Arial" pitchFamily="34" charset="0"/>
                          <a:ea typeface="+mn-ea"/>
                          <a:cs typeface="Arial" pitchFamily="34" charset="0"/>
                        </a:rPr>
                        <a:t>CDMA2000 1x, EV-DO</a:t>
                      </a:r>
                      <a:endParaRPr lang="en-US" sz="1050" dirty="0" smtClean="0">
                        <a:latin typeface="Arial" pitchFamily="34" charset="0"/>
                        <a:cs typeface="Arial" pitchFamily="34" charset="0"/>
                      </a:endParaRPr>
                    </a:p>
                    <a:p>
                      <a:endParaRPr lang="en-US" sz="105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108.7</a:t>
                      </a:r>
                      <a:endParaRPr lang="en-US" sz="1600" dirty="0">
                        <a:latin typeface="Arial" pitchFamily="34" charset="0"/>
                        <a:cs typeface="Arial" pitchFamily="34" charset="0"/>
                      </a:endParaRPr>
                    </a:p>
                  </a:txBody>
                  <a:tcPr/>
                </a:tc>
              </a:tr>
              <a:tr h="384284">
                <a:tc>
                  <a:txBody>
                    <a:bodyPr/>
                    <a:lstStyle/>
                    <a:p>
                      <a:r>
                        <a:rPr lang="en-US" sz="1200" b="1" dirty="0" smtClean="0">
                          <a:latin typeface="Arial" pitchFamily="34" charset="0"/>
                          <a:cs typeface="Arial" pitchFamily="34" charset="0"/>
                        </a:rPr>
                        <a:t>20</a:t>
                      </a:r>
                      <a:endParaRPr lang="en-US" sz="1200" b="1"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AT&amp;T</a:t>
                      </a:r>
                      <a:endParaRPr lang="en-US" sz="1400" dirty="0">
                        <a:latin typeface="Arial" pitchFamily="34" charset="0"/>
                        <a:cs typeface="Arial" pitchFamily="34" charset="0"/>
                      </a:endParaRPr>
                    </a:p>
                  </a:txBody>
                  <a:tcPr/>
                </a:tc>
                <a:tc>
                  <a:txBody>
                    <a:bodyPr/>
                    <a:lstStyle/>
                    <a:p>
                      <a:r>
                        <a:rPr lang="en-US" sz="1100" dirty="0" smtClean="0">
                          <a:latin typeface="Arial" pitchFamily="34" charset="0"/>
                          <a:cs typeface="Arial" pitchFamily="34" charset="0"/>
                        </a:rPr>
                        <a:t>US, Puerto Rico</a:t>
                      </a:r>
                      <a:endParaRPr lang="en-US" sz="1100" dirty="0">
                        <a:latin typeface="Arial" pitchFamily="34" charset="0"/>
                        <a:cs typeface="Arial" pitchFamily="34" charset="0"/>
                      </a:endParaRPr>
                    </a:p>
                  </a:txBody>
                  <a:tcPr/>
                </a:tc>
                <a:tc>
                  <a:txBody>
                    <a:bodyPr/>
                    <a:lstStyle/>
                    <a:p>
                      <a:r>
                        <a:rPr kumimoji="0" lang="en-US" sz="1050" kern="1200" dirty="0" smtClean="0">
                          <a:solidFill>
                            <a:schemeClr val="dk1"/>
                          </a:solidFill>
                          <a:latin typeface="Arial" pitchFamily="34" charset="0"/>
                          <a:ea typeface="+mn-ea"/>
                          <a:cs typeface="Arial" pitchFamily="34" charset="0"/>
                        </a:rPr>
                        <a:t>GSM, GPRS, EDGE, UMTS, HSDPA</a:t>
                      </a:r>
                      <a:endParaRPr lang="en-US" sz="105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100.7</a:t>
                      </a:r>
                      <a:endParaRPr lang="en-US" sz="1600" dirty="0">
                        <a:latin typeface="Arial" pitchFamily="34" charset="0"/>
                        <a:cs typeface="Arial" pitchFamily="34" charset="0"/>
                      </a:endParaRPr>
                    </a:p>
                  </a:txBody>
                  <a:tcPr/>
                </a:tc>
              </a:tr>
            </a:tbl>
          </a:graphicData>
        </a:graphic>
      </p:graphicFrame>
      <p:sp>
        <p:nvSpPr>
          <p:cNvPr id="4" name="Footer Placeholder 3"/>
          <p:cNvSpPr>
            <a:spLocks noGrp="1"/>
          </p:cNvSpPr>
          <p:nvPr>
            <p:ph type="ftr" sz="quarter" idx="11"/>
          </p:nvPr>
        </p:nvSpPr>
        <p:spPr>
          <a:xfrm>
            <a:off x="381000" y="6407944"/>
            <a:ext cx="28194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82000" y="6477000"/>
            <a:ext cx="588336" cy="228600"/>
          </a:xfrm>
        </p:spPr>
        <p:txBody>
          <a:bodyPr/>
          <a:lstStyle/>
          <a:p>
            <a:fld id="{B6F15528-21DE-4FAA-801E-634DDDAF4B2B}" type="slidenum">
              <a:rPr lang="en-US" smtClean="0">
                <a:solidFill>
                  <a:schemeClr val="tx1"/>
                </a:solidFill>
              </a:rPr>
              <a:pPr/>
              <a:t>21</a:t>
            </a:fld>
            <a:endParaRPr lang="en-US" dirty="0">
              <a:solidFill>
                <a:schemeClr val="tx1"/>
              </a:solidFill>
            </a:endParaRPr>
          </a:p>
        </p:txBody>
      </p:sp>
      <p:sp>
        <p:nvSpPr>
          <p:cNvPr id="6" name="Title 5"/>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dirty="0" smtClean="0">
                <a:latin typeface="Arial" pitchFamily="34" charset="0"/>
                <a:cs typeface="Arial" pitchFamily="34" charset="0"/>
              </a:rPr>
              <a:t>Top Rank World and US Operators</a:t>
            </a:r>
            <a:r>
              <a:rPr lang="en-US" sz="2400" dirty="0" smtClean="0"/>
              <a:t>	</a:t>
            </a:r>
            <a:r>
              <a:rPr lang="en-US" sz="4000" dirty="0" smtClean="0"/>
              <a:t>	</a:t>
            </a:r>
            <a:endParaRPr lang="en-US" sz="1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20040"/>
            <a:ext cx="7242048" cy="74676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Mobile Phones makers/trends</a:t>
            </a:r>
            <a:endParaRPr lang="en-US" dirty="0"/>
          </a:p>
        </p:txBody>
      </p:sp>
      <p:sp>
        <p:nvSpPr>
          <p:cNvPr id="5" name="Footer Placeholder 4"/>
          <p:cNvSpPr>
            <a:spLocks noGrp="1"/>
          </p:cNvSpPr>
          <p:nvPr>
            <p:ph type="ftr" sz="quarter" idx="11"/>
          </p:nvPr>
        </p:nvSpPr>
        <p:spPr>
          <a:xfrm>
            <a:off x="381000" y="6400800"/>
            <a:ext cx="2590800" cy="233346"/>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6" name="Slide Number Placeholder 5"/>
          <p:cNvSpPr>
            <a:spLocks noGrp="1"/>
          </p:cNvSpPr>
          <p:nvPr>
            <p:ph type="sldNum" sz="quarter" idx="12"/>
          </p:nvPr>
        </p:nvSpPr>
        <p:spPr>
          <a:xfrm>
            <a:off x="8382000" y="6400800"/>
            <a:ext cx="588336" cy="228600"/>
          </a:xfrm>
        </p:spPr>
        <p:txBody>
          <a:bodyPr/>
          <a:lstStyle/>
          <a:p>
            <a:fld id="{B6F15528-21DE-4FAA-801E-634DDDAF4B2B}" type="slidenum">
              <a:rPr lang="en-US" smtClean="0">
                <a:solidFill>
                  <a:schemeClr val="tx1"/>
                </a:solidFill>
              </a:rPr>
              <a:pPr/>
              <a:t>22</a:t>
            </a:fld>
            <a:endParaRPr lang="en-US" dirty="0">
              <a:solidFill>
                <a:schemeClr val="tx1"/>
              </a:solidFill>
            </a:endParaRPr>
          </a:p>
        </p:txBody>
      </p:sp>
      <p:pic>
        <p:nvPicPr>
          <p:cNvPr id="62466" name="Picture 2" descr="C:\Users\IVA\Pictures\Webinar\android-manufacturers-logo-copy[1].jpg"/>
          <p:cNvPicPr>
            <a:picLocks noChangeAspect="1" noChangeArrowheads="1"/>
          </p:cNvPicPr>
          <p:nvPr/>
        </p:nvPicPr>
        <p:blipFill>
          <a:blip r:embed="rId2" cstate="print"/>
          <a:srcRect/>
          <a:stretch>
            <a:fillRect/>
          </a:stretch>
        </p:blipFill>
        <p:spPr bwMode="auto">
          <a:xfrm>
            <a:off x="2819400" y="1447800"/>
            <a:ext cx="4800600" cy="4800600"/>
          </a:xfrm>
          <a:prstGeom prst="rect">
            <a:avLst/>
          </a:prstGeom>
          <a:noFill/>
        </p:spPr>
      </p:pic>
      <p:pic>
        <p:nvPicPr>
          <p:cNvPr id="62467" name="Picture 3" descr="C:\Users\IVA\Pictures\Webinar\nokia_logo_091005548981_640x360[1].jpg"/>
          <p:cNvPicPr>
            <a:picLocks noChangeAspect="1" noChangeArrowheads="1"/>
          </p:cNvPicPr>
          <p:nvPr/>
        </p:nvPicPr>
        <p:blipFill>
          <a:blip r:embed="rId3" cstate="print"/>
          <a:srcRect/>
          <a:stretch>
            <a:fillRect/>
          </a:stretch>
        </p:blipFill>
        <p:spPr bwMode="auto">
          <a:xfrm>
            <a:off x="304800" y="2057400"/>
            <a:ext cx="2506133" cy="1409700"/>
          </a:xfrm>
          <a:prstGeom prst="rect">
            <a:avLst/>
          </a:prstGeom>
          <a:noFill/>
        </p:spPr>
      </p:pic>
      <p:pic>
        <p:nvPicPr>
          <p:cNvPr id="62468" name="Picture 4" descr="C:\Users\IVA\Pictures\Webinar\iphone_logo[1].gif"/>
          <p:cNvPicPr>
            <a:picLocks noChangeAspect="1" noChangeArrowheads="1"/>
          </p:cNvPicPr>
          <p:nvPr/>
        </p:nvPicPr>
        <p:blipFill>
          <a:blip r:embed="rId4" cstate="print"/>
          <a:srcRect/>
          <a:stretch>
            <a:fillRect/>
          </a:stretch>
        </p:blipFill>
        <p:spPr bwMode="auto">
          <a:xfrm>
            <a:off x="762000" y="4114800"/>
            <a:ext cx="1584356" cy="1143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76800" y="1524000"/>
            <a:ext cx="3581400" cy="4572000"/>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endParaRPr lang="en-US" dirty="0" smtClean="0"/>
          </a:p>
          <a:p>
            <a:pPr>
              <a:buNone/>
            </a:pPr>
            <a:r>
              <a:rPr lang="en-US" dirty="0" smtClean="0"/>
              <a:t>	</a:t>
            </a:r>
            <a:r>
              <a:rPr lang="en-US" dirty="0" smtClean="0">
                <a:latin typeface="Arial" pitchFamily="34" charset="0"/>
                <a:cs typeface="Arial" pitchFamily="34" charset="0"/>
              </a:rPr>
              <a:t>The cellular technology is just a radio that receives a signal from an antenna.</a:t>
            </a:r>
          </a:p>
          <a:p>
            <a:r>
              <a:rPr lang="en-US" dirty="0" smtClean="0">
                <a:latin typeface="Arial" pitchFamily="34" charset="0"/>
                <a:cs typeface="Arial" pitchFamily="34" charset="0"/>
              </a:rPr>
              <a:t> The type of radio and antenna determines the capability of the network and the services you can enable on it.</a:t>
            </a:r>
          </a:p>
          <a:p>
            <a:r>
              <a:rPr lang="en-US" dirty="0" smtClean="0">
                <a:latin typeface="Arial" pitchFamily="34" charset="0"/>
                <a:cs typeface="Arial" pitchFamily="34" charset="0"/>
              </a:rPr>
              <a:t>The vast majority of networks around the world still use the GSM (Global System for Mobile Communications) and CDMA (Code Division Multiple Access)</a:t>
            </a:r>
          </a:p>
          <a:p>
            <a:pPr>
              <a:buNone/>
            </a:pPr>
            <a:endParaRPr lang="en-US" dirty="0" smtClean="0"/>
          </a:p>
          <a:p>
            <a:endParaRPr lang="en-US" dirty="0"/>
          </a:p>
        </p:txBody>
      </p:sp>
      <p:sp>
        <p:nvSpPr>
          <p:cNvPr id="4" name="Footer Placeholder 3"/>
          <p:cNvSpPr>
            <a:spLocks noGrp="1"/>
          </p:cNvSpPr>
          <p:nvPr>
            <p:ph type="ftr" sz="quarter" idx="11"/>
          </p:nvPr>
        </p:nvSpPr>
        <p:spPr>
          <a:xfrm>
            <a:off x="304800" y="6407944"/>
            <a:ext cx="28194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229600" y="6477000"/>
            <a:ext cx="588336" cy="228600"/>
          </a:xfrm>
        </p:spPr>
        <p:txBody>
          <a:bodyPr/>
          <a:lstStyle/>
          <a:p>
            <a:fld id="{B6F15528-21DE-4FAA-801E-634DDDAF4B2B}" type="slidenum">
              <a:rPr lang="en-US" smtClean="0">
                <a:solidFill>
                  <a:schemeClr val="tx1"/>
                </a:solidFill>
              </a:rPr>
              <a:pPr/>
              <a:t>23</a:t>
            </a:fld>
            <a:endParaRPr lang="en-US" dirty="0">
              <a:solidFill>
                <a:schemeClr val="tx1"/>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latin typeface="Arial" pitchFamily="34" charset="0"/>
                <a:cs typeface="Arial" pitchFamily="34" charset="0"/>
              </a:rPr>
              <a:t>Network: Concept</a:t>
            </a:r>
            <a:r>
              <a:rPr lang="en-US" dirty="0" smtClean="0"/>
              <a:t>			</a:t>
            </a:r>
            <a:endParaRPr lang="en-US" sz="2700" dirty="0">
              <a:latin typeface="Arial" pitchFamily="34" charset="0"/>
              <a:cs typeface="Arial" pitchFamily="34" charset="0"/>
            </a:endParaRPr>
          </a:p>
        </p:txBody>
      </p:sp>
      <p:pic>
        <p:nvPicPr>
          <p:cNvPr id="8" name="Picture 2" descr="C:\Users\IVA\Pictures\LOGOS\network-security-news[1].jpg"/>
          <p:cNvPicPr>
            <a:picLocks noChangeAspect="1" noChangeArrowheads="1"/>
          </p:cNvPicPr>
          <p:nvPr/>
        </p:nvPicPr>
        <p:blipFill>
          <a:blip r:embed="rId2" cstate="print"/>
          <a:srcRect/>
          <a:stretch>
            <a:fillRect/>
          </a:stretch>
        </p:blipFill>
        <p:spPr bwMode="auto">
          <a:xfrm>
            <a:off x="304800" y="1219200"/>
            <a:ext cx="4344036" cy="3251240"/>
          </a:xfrm>
          <a:prstGeom prst="rect">
            <a:avLst/>
          </a:prstGeom>
          <a:noFill/>
        </p:spPr>
      </p:pic>
      <p:pic>
        <p:nvPicPr>
          <p:cNvPr id="1027" name="Picture 3" descr="C:\Users\IVA\Pictures\LOGOS\imagesCAG7TW5G.jpg"/>
          <p:cNvPicPr>
            <a:picLocks noChangeAspect="1" noChangeArrowheads="1"/>
          </p:cNvPicPr>
          <p:nvPr/>
        </p:nvPicPr>
        <p:blipFill>
          <a:blip r:embed="rId3" cstate="print"/>
          <a:srcRect/>
          <a:stretch>
            <a:fillRect/>
          </a:stretch>
        </p:blipFill>
        <p:spPr bwMode="auto">
          <a:xfrm>
            <a:off x="381000" y="5334000"/>
            <a:ext cx="1004888" cy="752696"/>
          </a:xfrm>
          <a:prstGeom prst="rect">
            <a:avLst/>
          </a:prstGeom>
          <a:noFill/>
        </p:spPr>
      </p:pic>
      <p:pic>
        <p:nvPicPr>
          <p:cNvPr id="11266" name="Picture 2" descr="C:\Users\IVA\Pictures\LOGOS\imagesCATZBZS0.jpg"/>
          <p:cNvPicPr>
            <a:picLocks noChangeAspect="1" noChangeArrowheads="1"/>
          </p:cNvPicPr>
          <p:nvPr/>
        </p:nvPicPr>
        <p:blipFill>
          <a:blip r:embed="rId4" cstate="print"/>
          <a:srcRect/>
          <a:stretch>
            <a:fillRect/>
          </a:stretch>
        </p:blipFill>
        <p:spPr bwMode="auto">
          <a:xfrm>
            <a:off x="1981200" y="4648200"/>
            <a:ext cx="2466975" cy="18573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481328"/>
            <a:ext cx="3429000" cy="4767072"/>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sz="1800" b="1" dirty="0" smtClean="0">
                <a:solidFill>
                  <a:schemeClr val="tx2">
                    <a:lumMod val="25000"/>
                  </a:schemeClr>
                </a:solidFill>
                <a:latin typeface="Arial" pitchFamily="34" charset="0"/>
                <a:cs typeface="Arial" pitchFamily="34" charset="0"/>
              </a:rPr>
              <a:t>Global System for Mobile Communication</a:t>
            </a:r>
          </a:p>
          <a:p>
            <a:pPr>
              <a:buFont typeface="Wingdings" pitchFamily="2" charset="2"/>
              <a:buChar char="§"/>
            </a:pPr>
            <a:r>
              <a:rPr lang="en-US" sz="1600" dirty="0" smtClean="0">
                <a:solidFill>
                  <a:schemeClr val="tx2">
                    <a:lumMod val="25000"/>
                  </a:schemeClr>
                </a:solidFill>
                <a:latin typeface="Arial" pitchFamily="34" charset="0"/>
                <a:cs typeface="Arial" pitchFamily="34" charset="0"/>
              </a:rPr>
              <a:t>AT&amp;T and T-Mobile</a:t>
            </a:r>
          </a:p>
          <a:p>
            <a:pPr>
              <a:buFont typeface="Wingdings" pitchFamily="2" charset="2"/>
              <a:buChar char="§"/>
            </a:pPr>
            <a:r>
              <a:rPr lang="en-US" sz="1600" dirty="0" smtClean="0">
                <a:solidFill>
                  <a:schemeClr val="tx2">
                    <a:lumMod val="25000"/>
                  </a:schemeClr>
                </a:solidFill>
                <a:latin typeface="Arial" pitchFamily="34" charset="0"/>
                <a:cs typeface="Arial" pitchFamily="34" charset="0"/>
              </a:rPr>
              <a:t>Voice calling, text</a:t>
            </a:r>
          </a:p>
          <a:p>
            <a:pPr>
              <a:buNone/>
            </a:pPr>
            <a:r>
              <a:rPr lang="en-US" sz="1600" dirty="0" smtClean="0">
                <a:solidFill>
                  <a:schemeClr val="tx2">
                    <a:lumMod val="25000"/>
                  </a:schemeClr>
                </a:solidFill>
                <a:latin typeface="Arial" pitchFamily="34" charset="0"/>
                <a:cs typeface="Arial" pitchFamily="34" charset="0"/>
              </a:rPr>
              <a:t>messaging, data service </a:t>
            </a:r>
          </a:p>
          <a:p>
            <a:pPr>
              <a:buNone/>
            </a:pPr>
            <a:r>
              <a:rPr lang="en-US" sz="1600" dirty="0" smtClean="0">
                <a:solidFill>
                  <a:schemeClr val="tx2">
                    <a:lumMod val="25000"/>
                  </a:schemeClr>
                </a:solidFill>
                <a:latin typeface="Arial" pitchFamily="34" charset="0"/>
                <a:cs typeface="Arial" pitchFamily="34" charset="0"/>
              </a:rPr>
              <a:t>similar to CDMA</a:t>
            </a:r>
          </a:p>
          <a:p>
            <a:pPr>
              <a:buFont typeface="Wingdings" pitchFamily="2" charset="2"/>
              <a:buChar char="§"/>
            </a:pPr>
            <a:r>
              <a:rPr lang="en-US" sz="1600" dirty="0" smtClean="0">
                <a:solidFill>
                  <a:schemeClr val="tx2">
                    <a:lumMod val="25000"/>
                  </a:schemeClr>
                </a:solidFill>
                <a:latin typeface="Arial" pitchFamily="34" charset="0"/>
                <a:cs typeface="Arial" pitchFamily="34" charset="0"/>
              </a:rPr>
              <a:t>Visible feature – SIM card</a:t>
            </a:r>
          </a:p>
          <a:p>
            <a:pPr>
              <a:buNone/>
            </a:pPr>
            <a:r>
              <a:rPr lang="en-US" sz="1600" dirty="0" smtClean="0">
                <a:solidFill>
                  <a:schemeClr val="tx2">
                    <a:lumMod val="25000"/>
                  </a:schemeClr>
                </a:solidFill>
                <a:latin typeface="Arial" pitchFamily="34" charset="0"/>
                <a:cs typeface="Arial" pitchFamily="34" charset="0"/>
              </a:rPr>
              <a:t> that identify the user on the</a:t>
            </a:r>
          </a:p>
          <a:p>
            <a:pPr>
              <a:buNone/>
            </a:pPr>
            <a:r>
              <a:rPr lang="en-US" sz="1600" dirty="0" smtClean="0">
                <a:solidFill>
                  <a:schemeClr val="tx2">
                    <a:lumMod val="25000"/>
                  </a:schemeClr>
                </a:solidFill>
                <a:latin typeface="Arial" pitchFamily="34" charset="0"/>
                <a:cs typeface="Arial" pitchFamily="34" charset="0"/>
              </a:rPr>
              <a:t>network and could be use as</a:t>
            </a:r>
          </a:p>
          <a:p>
            <a:pPr>
              <a:buNone/>
            </a:pPr>
            <a:r>
              <a:rPr lang="en-US" sz="1600" dirty="0" smtClean="0">
                <a:solidFill>
                  <a:schemeClr val="tx2">
                    <a:lumMod val="25000"/>
                  </a:schemeClr>
                </a:solidFill>
                <a:latin typeface="Arial" pitchFamily="34" charset="0"/>
                <a:cs typeface="Arial" pitchFamily="34" charset="0"/>
              </a:rPr>
              <a:t>a storage. SIM cards allowed</a:t>
            </a:r>
          </a:p>
          <a:p>
            <a:pPr>
              <a:buNone/>
            </a:pPr>
            <a:r>
              <a:rPr lang="en-US" sz="1600" dirty="0" smtClean="0">
                <a:solidFill>
                  <a:schemeClr val="tx2">
                    <a:lumMod val="25000"/>
                  </a:schemeClr>
                </a:solidFill>
                <a:latin typeface="Arial" pitchFamily="34" charset="0"/>
                <a:cs typeface="Arial" pitchFamily="34" charset="0"/>
              </a:rPr>
              <a:t>Users switch phones by </a:t>
            </a:r>
          </a:p>
          <a:p>
            <a:pPr>
              <a:buNone/>
            </a:pPr>
            <a:r>
              <a:rPr lang="en-US" sz="1600" dirty="0" smtClean="0">
                <a:solidFill>
                  <a:schemeClr val="tx2">
                    <a:lumMod val="25000"/>
                  </a:schemeClr>
                </a:solidFill>
                <a:latin typeface="Arial" pitchFamily="34" charset="0"/>
                <a:cs typeface="Arial" pitchFamily="34" charset="0"/>
              </a:rPr>
              <a:t>simply moving their SIM’s</a:t>
            </a:r>
          </a:p>
          <a:p>
            <a:pPr>
              <a:buNone/>
            </a:pPr>
            <a:r>
              <a:rPr lang="en-US" sz="1600" dirty="0" smtClean="0">
                <a:solidFill>
                  <a:schemeClr val="tx2">
                    <a:lumMod val="25000"/>
                  </a:schemeClr>
                </a:solidFill>
                <a:latin typeface="Arial" pitchFamily="34" charset="0"/>
                <a:cs typeface="Arial" pitchFamily="34" charset="0"/>
              </a:rPr>
              <a:t>between the phones.</a:t>
            </a:r>
          </a:p>
          <a:p>
            <a:pPr>
              <a:buFont typeface="Wingdings" pitchFamily="2" charset="2"/>
              <a:buChar char="§"/>
            </a:pPr>
            <a:r>
              <a:rPr lang="en-US" sz="1600" dirty="0" smtClean="0">
                <a:solidFill>
                  <a:schemeClr val="tx2">
                    <a:lumMod val="25000"/>
                  </a:schemeClr>
                </a:solidFill>
                <a:latin typeface="Arial" pitchFamily="34" charset="0"/>
                <a:cs typeface="Arial" pitchFamily="34" charset="0"/>
              </a:rPr>
              <a:t>Advance (2.5-3G) techno-</a:t>
            </a:r>
          </a:p>
          <a:p>
            <a:pPr>
              <a:buNone/>
            </a:pPr>
            <a:r>
              <a:rPr lang="en-US" sz="1600" dirty="0" smtClean="0">
                <a:solidFill>
                  <a:schemeClr val="tx2">
                    <a:lumMod val="25000"/>
                  </a:schemeClr>
                </a:solidFill>
                <a:latin typeface="Arial" pitchFamily="34" charset="0"/>
                <a:cs typeface="Arial" pitchFamily="34" charset="0"/>
              </a:rPr>
              <a:t>logy refers to: GPRS, EDGE.</a:t>
            </a:r>
          </a:p>
          <a:p>
            <a:pPr>
              <a:buFont typeface="Wingdings" pitchFamily="2" charset="2"/>
              <a:buChar char="§"/>
            </a:pPr>
            <a:r>
              <a:rPr lang="en-US" sz="1600" dirty="0" smtClean="0">
                <a:solidFill>
                  <a:schemeClr val="tx2">
                    <a:lumMod val="25000"/>
                  </a:schemeClr>
                </a:solidFill>
                <a:latin typeface="Arial" pitchFamily="34" charset="0"/>
                <a:cs typeface="Arial" pitchFamily="34" charset="0"/>
              </a:rPr>
              <a:t>Standard speed 128 kb/s to max 480 kb/s</a:t>
            </a:r>
          </a:p>
          <a:p>
            <a:pPr>
              <a:buNone/>
            </a:pPr>
            <a:endParaRPr lang="en-US" sz="1800" dirty="0" smtClean="0">
              <a:solidFill>
                <a:schemeClr val="tx2">
                  <a:lumMod val="25000"/>
                </a:schemeClr>
              </a:solidFill>
              <a:latin typeface="Arial" pitchFamily="34" charset="0"/>
              <a:cs typeface="Arial" pitchFamily="34" charset="0"/>
            </a:endParaRPr>
          </a:p>
          <a:p>
            <a:pPr>
              <a:buNone/>
            </a:pPr>
            <a:endParaRPr lang="en-US" sz="1800" b="1" dirty="0">
              <a:solidFill>
                <a:schemeClr val="tx2">
                  <a:lumMod val="25000"/>
                </a:schemeClr>
              </a:solidFill>
              <a:latin typeface="Arial" pitchFamily="34" charset="0"/>
              <a:cs typeface="Arial" pitchFamily="34" charset="0"/>
            </a:endParaRPr>
          </a:p>
        </p:txBody>
      </p:sp>
      <p:sp>
        <p:nvSpPr>
          <p:cNvPr id="3" name="Content Placeholder 2"/>
          <p:cNvSpPr>
            <a:spLocks noGrp="1"/>
          </p:cNvSpPr>
          <p:nvPr>
            <p:ph sz="half" idx="2"/>
          </p:nvPr>
        </p:nvSpPr>
        <p:spPr>
          <a:xfrm>
            <a:off x="5334000" y="1481328"/>
            <a:ext cx="3352800" cy="4767072"/>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sz="1800" b="1" dirty="0" smtClean="0">
                <a:solidFill>
                  <a:schemeClr val="tx2">
                    <a:lumMod val="25000"/>
                  </a:schemeClr>
                </a:solidFill>
                <a:latin typeface="Arial" pitchFamily="34" charset="0"/>
                <a:cs typeface="Arial" pitchFamily="34" charset="0"/>
              </a:rPr>
              <a:t>Code Division Multiple Access</a:t>
            </a:r>
          </a:p>
          <a:p>
            <a:r>
              <a:rPr lang="en-US" sz="1600" dirty="0" smtClean="0">
                <a:solidFill>
                  <a:schemeClr val="tx2">
                    <a:lumMod val="25000"/>
                  </a:schemeClr>
                </a:solidFill>
                <a:latin typeface="Arial" pitchFamily="34" charset="0"/>
                <a:cs typeface="Arial" pitchFamily="34" charset="0"/>
              </a:rPr>
              <a:t>      Verizon and Sprint</a:t>
            </a:r>
          </a:p>
          <a:p>
            <a:r>
              <a:rPr lang="en-US" sz="1600" dirty="0" smtClean="0">
                <a:solidFill>
                  <a:schemeClr val="tx2">
                    <a:lumMod val="25000"/>
                  </a:schemeClr>
                </a:solidFill>
                <a:latin typeface="Arial" pitchFamily="34" charset="0"/>
                <a:cs typeface="Arial" pitchFamily="34" charset="0"/>
              </a:rPr>
              <a:t>      Five times up of GSM</a:t>
            </a:r>
          </a:p>
          <a:p>
            <a:r>
              <a:rPr lang="en-US" sz="1600" dirty="0" smtClean="0">
                <a:solidFill>
                  <a:schemeClr val="tx2">
                    <a:lumMod val="25000"/>
                  </a:schemeClr>
                </a:solidFill>
                <a:latin typeface="Arial" pitchFamily="34" charset="0"/>
                <a:cs typeface="Arial" pitchFamily="34" charset="0"/>
              </a:rPr>
              <a:t>      capacity. More secure –</a:t>
            </a:r>
          </a:p>
          <a:p>
            <a:pPr lvl="1"/>
            <a:r>
              <a:rPr lang="en-US" sz="1200" dirty="0" smtClean="0">
                <a:solidFill>
                  <a:schemeClr val="tx2">
                    <a:lumMod val="25000"/>
                  </a:schemeClr>
                </a:solidFill>
                <a:latin typeface="Arial" pitchFamily="34" charset="0"/>
                <a:cs typeface="Arial" pitchFamily="34" charset="0"/>
              </a:rPr>
              <a:t>  </a:t>
            </a:r>
            <a:r>
              <a:rPr lang="en-US" sz="1600" dirty="0" smtClean="0">
                <a:solidFill>
                  <a:schemeClr val="tx2">
                    <a:lumMod val="25000"/>
                  </a:schemeClr>
                </a:solidFill>
                <a:latin typeface="Arial" pitchFamily="34" charset="0"/>
                <a:cs typeface="Arial" pitchFamily="34" charset="0"/>
              </a:rPr>
              <a:t>used by military</a:t>
            </a:r>
          </a:p>
          <a:p>
            <a:pPr>
              <a:buNone/>
            </a:pPr>
            <a:r>
              <a:rPr lang="en-US" sz="1600" dirty="0" smtClean="0">
                <a:solidFill>
                  <a:schemeClr val="tx2">
                    <a:lumMod val="25000"/>
                  </a:schemeClr>
                </a:solidFill>
                <a:latin typeface="Arial" pitchFamily="34" charset="0"/>
                <a:cs typeface="Arial" pitchFamily="34" charset="0"/>
              </a:rPr>
              <a:t>	      QUALCOMM designs the</a:t>
            </a:r>
          </a:p>
          <a:p>
            <a:r>
              <a:rPr lang="en-US" sz="1600" dirty="0" smtClean="0">
                <a:solidFill>
                  <a:schemeClr val="tx2">
                    <a:lumMod val="25000"/>
                  </a:schemeClr>
                </a:solidFill>
                <a:latin typeface="Arial" pitchFamily="34" charset="0"/>
                <a:cs typeface="Arial" pitchFamily="34" charset="0"/>
              </a:rPr>
              <a:t>      chips for the CDMA air</a:t>
            </a:r>
          </a:p>
          <a:p>
            <a:r>
              <a:rPr lang="en-US" sz="1600" dirty="0" smtClean="0">
                <a:solidFill>
                  <a:schemeClr val="tx2">
                    <a:lumMod val="25000"/>
                  </a:schemeClr>
                </a:solidFill>
                <a:latin typeface="Arial" pitchFamily="34" charset="0"/>
                <a:cs typeface="Arial" pitchFamily="34" charset="0"/>
              </a:rPr>
              <a:t>      interface.</a:t>
            </a:r>
          </a:p>
          <a:p>
            <a:endParaRPr lang="en-US" sz="1600" dirty="0" smtClean="0">
              <a:solidFill>
                <a:schemeClr val="tx2">
                  <a:lumMod val="25000"/>
                </a:schemeClr>
              </a:solidFill>
              <a:latin typeface="Arial" pitchFamily="34" charset="0"/>
              <a:cs typeface="Arial" pitchFamily="34" charset="0"/>
            </a:endParaRPr>
          </a:p>
          <a:p>
            <a:endParaRPr lang="en-US" sz="1600" dirty="0" smtClean="0">
              <a:solidFill>
                <a:schemeClr val="tx2">
                  <a:lumMod val="25000"/>
                </a:schemeClr>
              </a:solidFill>
              <a:latin typeface="Arial" pitchFamily="34" charset="0"/>
              <a:cs typeface="Arial" pitchFamily="34" charset="0"/>
            </a:endParaRPr>
          </a:p>
          <a:p>
            <a:endParaRPr lang="en-US" sz="1600" dirty="0" smtClean="0">
              <a:solidFill>
                <a:schemeClr val="tx2">
                  <a:lumMod val="25000"/>
                </a:schemeClr>
              </a:solidFill>
              <a:latin typeface="Arial" pitchFamily="34" charset="0"/>
              <a:cs typeface="Arial" pitchFamily="34" charset="0"/>
            </a:endParaRPr>
          </a:p>
          <a:p>
            <a:pPr lvl="1">
              <a:buNone/>
            </a:pPr>
            <a:r>
              <a:rPr lang="en-US" sz="1200" dirty="0" smtClean="0">
                <a:solidFill>
                  <a:schemeClr val="tx2">
                    <a:lumMod val="25000"/>
                  </a:schemeClr>
                </a:solidFill>
                <a:latin typeface="Arial" pitchFamily="34" charset="0"/>
                <a:cs typeface="Arial" pitchFamily="34" charset="0"/>
              </a:rPr>
              <a:t>       </a:t>
            </a:r>
            <a:r>
              <a:rPr lang="en-US" sz="1600" dirty="0" smtClean="0">
                <a:solidFill>
                  <a:schemeClr val="tx2">
                    <a:lumMod val="25000"/>
                  </a:schemeClr>
                </a:solidFill>
                <a:latin typeface="Arial" pitchFamily="34" charset="0"/>
                <a:cs typeface="Arial" pitchFamily="34" charset="0"/>
              </a:rPr>
              <a:t>Advance technology refers to: WCDMA, FDMA, TDMA, CDPD.</a:t>
            </a:r>
          </a:p>
          <a:p>
            <a:pPr lvl="1">
              <a:buNone/>
            </a:pPr>
            <a:r>
              <a:rPr lang="en-US" sz="1600" dirty="0" smtClean="0">
                <a:solidFill>
                  <a:schemeClr val="tx2">
                    <a:lumMod val="25000"/>
                  </a:schemeClr>
                </a:solidFill>
                <a:latin typeface="Arial" pitchFamily="34" charset="0"/>
                <a:cs typeface="Arial" pitchFamily="34" charset="0"/>
              </a:rPr>
              <a:t>Standard speed 500 kb/s to max 2.5 </a:t>
            </a:r>
            <a:r>
              <a:rPr lang="en-US" sz="1600" dirty="0" err="1" smtClean="0">
                <a:solidFill>
                  <a:schemeClr val="tx2">
                    <a:lumMod val="25000"/>
                  </a:schemeClr>
                </a:solidFill>
                <a:latin typeface="Arial" pitchFamily="34" charset="0"/>
                <a:cs typeface="Arial" pitchFamily="34" charset="0"/>
              </a:rPr>
              <a:t>Mbit</a:t>
            </a:r>
            <a:r>
              <a:rPr lang="en-US" sz="1600" dirty="0" smtClean="0">
                <a:solidFill>
                  <a:schemeClr val="tx2">
                    <a:lumMod val="25000"/>
                  </a:schemeClr>
                </a:solidFill>
                <a:latin typeface="Arial" pitchFamily="34" charset="0"/>
                <a:cs typeface="Arial" pitchFamily="34" charset="0"/>
              </a:rPr>
              <a:t>/s    </a:t>
            </a:r>
            <a:endParaRPr lang="en-US" sz="1600" dirty="0">
              <a:solidFill>
                <a:schemeClr val="tx2">
                  <a:lumMod val="25000"/>
                </a:schemeClr>
              </a:solidFill>
              <a:latin typeface="Arial" pitchFamily="34" charset="0"/>
              <a:cs typeface="Arial" pitchFamily="34" charset="0"/>
            </a:endParaRPr>
          </a:p>
        </p:txBody>
      </p:sp>
      <p:sp>
        <p:nvSpPr>
          <p:cNvPr id="4" name="Footer Placeholder 3"/>
          <p:cNvSpPr>
            <a:spLocks noGrp="1"/>
          </p:cNvSpPr>
          <p:nvPr>
            <p:ph type="ftr" sz="quarter" idx="11"/>
          </p:nvPr>
        </p:nvSpPr>
        <p:spPr>
          <a:xfrm>
            <a:off x="228600" y="6407944"/>
            <a:ext cx="31242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382000" y="6477000"/>
            <a:ext cx="588336" cy="228600"/>
          </a:xfrm>
        </p:spPr>
        <p:txBody>
          <a:bodyPr/>
          <a:lstStyle/>
          <a:p>
            <a:fld id="{B6F15528-21DE-4FAA-801E-634DDDAF4B2B}" type="slidenum">
              <a:rPr lang="en-US" smtClean="0">
                <a:solidFill>
                  <a:schemeClr val="tx1"/>
                </a:solidFill>
              </a:rPr>
              <a:pPr/>
              <a:t>24</a:t>
            </a:fld>
            <a:endParaRPr lang="en-US" dirty="0">
              <a:solidFill>
                <a:schemeClr val="tx1"/>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latin typeface="Arial" pitchFamily="34" charset="0"/>
                <a:cs typeface="Arial" pitchFamily="34" charset="0"/>
              </a:rPr>
              <a:t>Definition you should know:</a:t>
            </a:r>
            <a:endParaRPr lang="en-US" sz="3600" dirty="0">
              <a:latin typeface="Arial" pitchFamily="34" charset="0"/>
              <a:cs typeface="Arial" pitchFamily="34" charset="0"/>
            </a:endParaRPr>
          </a:p>
        </p:txBody>
      </p:sp>
      <p:pic>
        <p:nvPicPr>
          <p:cNvPr id="2050" name="Picture 2" descr="C:\Users\IVA\Pictures\LOGOS\gsm-cdma[1].jpg"/>
          <p:cNvPicPr>
            <a:picLocks noChangeAspect="1" noChangeArrowheads="1"/>
          </p:cNvPicPr>
          <p:nvPr/>
        </p:nvPicPr>
        <p:blipFill>
          <a:blip r:embed="rId2" cstate="print"/>
          <a:srcRect/>
          <a:stretch>
            <a:fillRect/>
          </a:stretch>
        </p:blipFill>
        <p:spPr bwMode="auto">
          <a:xfrm>
            <a:off x="3200400" y="2133600"/>
            <a:ext cx="2819400" cy="3200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800600" y="1676400"/>
            <a:ext cx="4038600" cy="4724400"/>
          </a:xfrm>
          <a:effectLst>
            <a:outerShdw blurRad="50800" dist="38100" dir="5400000" rotWithShape="0">
              <a:srgbClr val="000000">
                <a:alpha val="35000"/>
              </a:srgbClr>
            </a:outerShdw>
            <a:softEdge rad="63500"/>
          </a:effectLst>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When we say 3G-4G, we often talking not about just the capabilities of the network, but about the devices that run on it.</a:t>
            </a:r>
            <a:endParaRPr lang="en-US" sz="2900" dirty="0" smtClean="0"/>
          </a:p>
          <a:p>
            <a:endParaRPr lang="en-US" sz="2900" dirty="0" smtClean="0"/>
          </a:p>
          <a:p>
            <a:endParaRPr lang="en-US" sz="2900" dirty="0" smtClean="0"/>
          </a:p>
          <a:p>
            <a:endParaRPr lang="en-US" sz="2900" dirty="0" smtClean="0"/>
          </a:p>
          <a:p>
            <a:endParaRPr lang="en-US" sz="2900" dirty="0" smtClean="0"/>
          </a:p>
          <a:p>
            <a:endParaRPr lang="en-US" sz="2900" dirty="0" smtClean="0"/>
          </a:p>
          <a:p>
            <a:endParaRPr lang="en-US" sz="2900" dirty="0" smtClean="0"/>
          </a:p>
          <a:p>
            <a:endParaRPr lang="en-US" sz="2900" dirty="0" smtClean="0"/>
          </a:p>
          <a:p>
            <a:r>
              <a:rPr lang="en-US" sz="2900" dirty="0" smtClean="0"/>
              <a:t> </a:t>
            </a:r>
          </a:p>
          <a:p>
            <a:endParaRPr lang="en-US" sz="2900" dirty="0" smtClean="0"/>
          </a:p>
          <a:p>
            <a:endParaRPr lang="en-US" sz="2900" dirty="0" smtClean="0"/>
          </a:p>
          <a:p>
            <a:endParaRPr lang="en-US" sz="2900" dirty="0" smtClean="0"/>
          </a:p>
          <a:p>
            <a:endParaRPr lang="en-US" sz="2900" dirty="0" smtClean="0"/>
          </a:p>
          <a:p>
            <a:pPr>
              <a:buNone/>
            </a:pPr>
            <a:endParaRPr lang="en-US" sz="2900" dirty="0" smtClean="0"/>
          </a:p>
          <a:p>
            <a:pPr>
              <a:buNone/>
            </a:pPr>
            <a:endParaRPr lang="en-US" sz="2900" dirty="0" smtClean="0"/>
          </a:p>
          <a:p>
            <a:endParaRPr lang="en-US" b="1" dirty="0" smtClean="0"/>
          </a:p>
          <a:p>
            <a:endParaRPr lang="en-US" dirty="0"/>
          </a:p>
        </p:txBody>
      </p:sp>
      <p:sp>
        <p:nvSpPr>
          <p:cNvPr id="4" name="Footer Placeholder 3"/>
          <p:cNvSpPr>
            <a:spLocks noGrp="1"/>
          </p:cNvSpPr>
          <p:nvPr>
            <p:ph type="ftr" sz="quarter" idx="11"/>
          </p:nvPr>
        </p:nvSpPr>
        <p:spPr>
          <a:xfrm>
            <a:off x="228600" y="6407944"/>
            <a:ext cx="28194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05800" y="6477000"/>
            <a:ext cx="588336" cy="228600"/>
          </a:xfrm>
        </p:spPr>
        <p:txBody>
          <a:bodyPr/>
          <a:lstStyle/>
          <a:p>
            <a:fld id="{B6F15528-21DE-4FAA-801E-634DDDAF4B2B}" type="slidenum">
              <a:rPr lang="en-US" smtClean="0">
                <a:solidFill>
                  <a:schemeClr val="tx1"/>
                </a:solidFill>
              </a:rPr>
              <a:pPr/>
              <a:t>25</a:t>
            </a:fld>
            <a:endParaRPr lang="en-US" dirty="0">
              <a:solidFill>
                <a:schemeClr val="tx1"/>
              </a:solidFill>
            </a:endParaRPr>
          </a:p>
        </p:txBody>
      </p:sp>
      <p:sp>
        <p:nvSpPr>
          <p:cNvPr id="6" name="Title 5"/>
          <p:cNvSpPr>
            <a:spLocks noGrp="1"/>
          </p:cNvSpPr>
          <p:nvPr>
            <p:ph type="title"/>
          </p:nvPr>
        </p:nvSpPr>
        <p:spPr>
          <a:xfrm>
            <a:off x="457200" y="228600"/>
            <a:ext cx="8229600" cy="838200"/>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latin typeface="Arial" pitchFamily="34" charset="0"/>
                <a:cs typeface="Arial" pitchFamily="34" charset="0"/>
              </a:rPr>
              <a:t>Mobile Network: 3G &amp;4G </a:t>
            </a:r>
            <a:r>
              <a:rPr lang="en-US" dirty="0" smtClean="0"/>
              <a:t>		</a:t>
            </a:r>
            <a:endParaRPr lang="en-US" sz="1400" dirty="0">
              <a:solidFill>
                <a:schemeClr val="tx1"/>
              </a:solidFill>
              <a:latin typeface="Arial" pitchFamily="34" charset="0"/>
              <a:cs typeface="Arial" pitchFamily="34" charset="0"/>
            </a:endParaRPr>
          </a:p>
        </p:txBody>
      </p:sp>
      <p:pic>
        <p:nvPicPr>
          <p:cNvPr id="8" name="Picture 2" descr="C:\Users\IVA\Pictures\LOGOS\4g-speed1[1].jpg"/>
          <p:cNvPicPr>
            <a:picLocks noChangeAspect="1" noChangeArrowheads="1"/>
          </p:cNvPicPr>
          <p:nvPr/>
        </p:nvPicPr>
        <p:blipFill>
          <a:blip r:embed="rId2" cstate="print"/>
          <a:srcRect/>
          <a:stretch>
            <a:fillRect/>
          </a:stretch>
        </p:blipFill>
        <p:spPr bwMode="auto">
          <a:xfrm>
            <a:off x="304800" y="1600200"/>
            <a:ext cx="4191000" cy="3810000"/>
          </a:xfrm>
          <a:prstGeom prst="rect">
            <a:avLst/>
          </a:prstGeom>
          <a:noFill/>
        </p:spPr>
      </p:pic>
      <p:pic>
        <p:nvPicPr>
          <p:cNvPr id="2" name="Picture 2" descr="C:\Users\IVA\Pictures\LOGOS\3g-4g[1].jpg"/>
          <p:cNvPicPr>
            <a:picLocks noChangeAspect="1" noChangeArrowheads="1"/>
          </p:cNvPicPr>
          <p:nvPr/>
        </p:nvPicPr>
        <p:blipFill>
          <a:blip r:embed="rId3" cstate="print"/>
          <a:srcRect/>
          <a:stretch>
            <a:fillRect/>
          </a:stretch>
        </p:blipFill>
        <p:spPr bwMode="auto">
          <a:xfrm>
            <a:off x="228600" y="5181600"/>
            <a:ext cx="822614" cy="904875"/>
          </a:xfrm>
          <a:prstGeom prst="rect">
            <a:avLst/>
          </a:prstGeom>
          <a:noFill/>
        </p:spPr>
      </p:pic>
      <p:sp>
        <p:nvSpPr>
          <p:cNvPr id="9" name="Rectangle 8"/>
          <p:cNvSpPr/>
          <p:nvPr/>
        </p:nvSpPr>
        <p:spPr>
          <a:xfrm>
            <a:off x="4800600" y="3429000"/>
            <a:ext cx="3886200"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dirty="0" smtClean="0">
                <a:latin typeface="Arial" pitchFamily="34" charset="0"/>
                <a:cs typeface="Arial" pitchFamily="34" charset="0"/>
              </a:rPr>
              <a:t>3G-4G </a:t>
            </a:r>
            <a:r>
              <a:rPr lang="en-US" sz="1600" i="1" dirty="0" smtClean="0">
                <a:latin typeface="Arial" pitchFamily="34" charset="0"/>
                <a:cs typeface="Arial" pitchFamily="34" charset="0"/>
              </a:rPr>
              <a:t>network generations </a:t>
            </a:r>
            <a:r>
              <a:rPr lang="en-US" sz="1600" dirty="0" smtClean="0">
                <a:latin typeface="Arial" pitchFamily="34" charset="0"/>
                <a:cs typeface="Arial" pitchFamily="34" charset="0"/>
              </a:rPr>
              <a:t>are most often used to describe the data speeds or the rate of data transmission that the network is capable to deliver</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10" name="Rectangle 9"/>
          <p:cNvSpPr/>
          <p:nvPr/>
        </p:nvSpPr>
        <p:spPr>
          <a:xfrm>
            <a:off x="4800600" y="4800600"/>
            <a:ext cx="388620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dirty="0" smtClean="0">
                <a:latin typeface="Arial" pitchFamily="34" charset="0"/>
                <a:cs typeface="Arial" pitchFamily="34" charset="0"/>
              </a:rPr>
              <a:t>Types of 3G broadband include: Enhanced Data GSM Environment (EDGE), EV-DO, and High-Speed Downlink Packet Access (HSPA). </a:t>
            </a:r>
          </a:p>
          <a:p>
            <a:r>
              <a:rPr lang="en-US" sz="1600" dirty="0" err="1" smtClean="0">
                <a:latin typeface="Arial" pitchFamily="34" charset="0"/>
                <a:cs typeface="Arial" pitchFamily="34" charset="0"/>
              </a:rPr>
              <a:t>WiMax</a:t>
            </a:r>
            <a:r>
              <a:rPr lang="en-US" sz="1600" dirty="0" smtClean="0">
                <a:latin typeface="Arial" pitchFamily="34" charset="0"/>
                <a:cs typeface="Arial" pitchFamily="34" charset="0"/>
              </a:rPr>
              <a:t> and LTE represent 4G broadband</a:t>
            </a:r>
            <a:r>
              <a:rPr lang="en-US" sz="1600" dirty="0"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7200" y="6407944"/>
            <a:ext cx="28956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05800" y="6477000"/>
            <a:ext cx="588336" cy="228600"/>
          </a:xfrm>
        </p:spPr>
        <p:txBody>
          <a:bodyPr/>
          <a:lstStyle/>
          <a:p>
            <a:fld id="{B6F15528-21DE-4FAA-801E-634DDDAF4B2B}" type="slidenum">
              <a:rPr lang="en-US" smtClean="0">
                <a:solidFill>
                  <a:schemeClr val="tx1"/>
                </a:solidFill>
              </a:rPr>
              <a:pPr/>
              <a:t>26</a:t>
            </a:fld>
            <a:endParaRPr lang="en-US" dirty="0">
              <a:solidFill>
                <a:schemeClr val="tx1"/>
              </a:solidFill>
            </a:endParaRPr>
          </a:p>
        </p:txBody>
      </p:sp>
      <p:sp>
        <p:nvSpPr>
          <p:cNvPr id="6" name="Title 5"/>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normAutofit/>
          </a:bodyPr>
          <a:lstStyle/>
          <a:p>
            <a:r>
              <a:rPr lang="en-US" sz="3100" dirty="0" smtClean="0">
                <a:latin typeface="Arial" pitchFamily="34" charset="0"/>
                <a:cs typeface="Arial" pitchFamily="34" charset="0"/>
              </a:rPr>
              <a:t>Connecting via Mobile Network </a:t>
            </a:r>
            <a:r>
              <a:rPr lang="en-US" sz="3600" dirty="0" smtClean="0"/>
              <a:t>	</a:t>
            </a:r>
            <a:endParaRPr lang="en-US" sz="1400" dirty="0">
              <a:solidFill>
                <a:schemeClr val="tx1"/>
              </a:solidFill>
              <a:latin typeface="Arial" pitchFamily="34" charset="0"/>
              <a:cs typeface="Arial" pitchFamily="34" charset="0"/>
            </a:endParaRPr>
          </a:p>
        </p:txBody>
      </p:sp>
      <p:graphicFrame>
        <p:nvGraphicFramePr>
          <p:cNvPr id="10" name="Content Placeholder 9"/>
          <p:cNvGraphicFramePr>
            <a:graphicFrameLocks noGrp="1"/>
          </p:cNvGraphicFramePr>
          <p:nvPr>
            <p:ph sz="half" idx="2"/>
          </p:nvPr>
        </p:nvGraphicFramePr>
        <p:xfrm>
          <a:off x="533400" y="1219200"/>
          <a:ext cx="7924800" cy="4944609"/>
        </p:xfrm>
        <a:graphic>
          <a:graphicData uri="http://schemas.openxmlformats.org/drawingml/2006/table">
            <a:tbl>
              <a:tblPr firstRow="1" bandRow="1">
                <a:tableStyleId>{5C22544A-7EE6-4342-B048-85BDC9FD1C3A}</a:tableStyleId>
              </a:tblPr>
              <a:tblGrid>
                <a:gridCol w="1557867"/>
                <a:gridCol w="4464981"/>
                <a:gridCol w="1901952"/>
              </a:tblGrid>
              <a:tr h="581403">
                <a:tc>
                  <a:txBody>
                    <a:bodyPr/>
                    <a:lstStyle/>
                    <a:p>
                      <a:r>
                        <a:rPr lang="en-US" sz="1400" b="1" dirty="0" smtClean="0">
                          <a:latin typeface="Arial" pitchFamily="34" charset="0"/>
                          <a:cs typeface="Arial" pitchFamily="34" charset="0"/>
                        </a:rPr>
                        <a:t>Technology</a:t>
                      </a:r>
                      <a:endParaRPr lang="en-US" sz="1400" b="1"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Abbreviation Meaning</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Connection Speed</a:t>
                      </a:r>
                      <a:endParaRPr lang="en-US" sz="1400" dirty="0">
                        <a:latin typeface="Arial" pitchFamily="34" charset="0"/>
                        <a:cs typeface="Arial" pitchFamily="34" charset="0"/>
                      </a:endParaRPr>
                    </a:p>
                  </a:txBody>
                  <a:tcPr/>
                </a:tc>
              </a:tr>
              <a:tr h="581403">
                <a:tc>
                  <a:txBody>
                    <a:bodyPr/>
                    <a:lstStyle/>
                    <a:p>
                      <a:r>
                        <a:rPr lang="en-US" b="1" dirty="0" smtClean="0">
                          <a:latin typeface="Arial" pitchFamily="34" charset="0"/>
                          <a:cs typeface="Arial" pitchFamily="34" charset="0"/>
                        </a:rPr>
                        <a:t>GPRS</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General Packet Radio Service (2-3G GSM)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128 kb/s</a:t>
                      </a:r>
                      <a:endParaRPr lang="en-US" dirty="0">
                        <a:latin typeface="Arial" pitchFamily="34" charset="0"/>
                        <a:cs typeface="Arial" pitchFamily="34" charset="0"/>
                      </a:endParaRPr>
                    </a:p>
                  </a:txBody>
                  <a:tcPr>
                    <a:solidFill>
                      <a:schemeClr val="accent1">
                        <a:lumMod val="40000"/>
                        <a:lumOff val="60000"/>
                      </a:schemeClr>
                    </a:solidFill>
                  </a:tcPr>
                </a:tc>
              </a:tr>
              <a:tr h="581403">
                <a:tc>
                  <a:txBody>
                    <a:bodyPr/>
                    <a:lstStyle/>
                    <a:p>
                      <a:r>
                        <a:rPr lang="en-US" b="1" dirty="0" smtClean="0">
                          <a:latin typeface="Arial" pitchFamily="34" charset="0"/>
                          <a:cs typeface="Arial" pitchFamily="34" charset="0"/>
                        </a:rPr>
                        <a:t>EDGE</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Enhanced Data for GSM Evolution</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Up to 476 kb/s</a:t>
                      </a:r>
                      <a:endParaRPr lang="en-US" dirty="0">
                        <a:latin typeface="Arial" pitchFamily="34" charset="0"/>
                        <a:cs typeface="Arial" pitchFamily="34" charset="0"/>
                      </a:endParaRPr>
                    </a:p>
                  </a:txBody>
                  <a:tcPr>
                    <a:solidFill>
                      <a:schemeClr val="accent1">
                        <a:lumMod val="40000"/>
                        <a:lumOff val="60000"/>
                      </a:schemeClr>
                    </a:solidFill>
                  </a:tcPr>
                </a:tc>
              </a:tr>
              <a:tr h="581403">
                <a:tc>
                  <a:txBody>
                    <a:bodyPr/>
                    <a:lstStyle/>
                    <a:p>
                      <a:r>
                        <a:rPr lang="en-US" b="1" dirty="0" smtClean="0">
                          <a:latin typeface="Arial" pitchFamily="34" charset="0"/>
                          <a:cs typeface="Arial" pitchFamily="34" charset="0"/>
                        </a:rPr>
                        <a:t>HSPA</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High-Speed</a:t>
                      </a:r>
                      <a:r>
                        <a:rPr lang="en-US" baseline="0" dirty="0" smtClean="0">
                          <a:latin typeface="Arial" pitchFamily="34" charset="0"/>
                          <a:cs typeface="Arial" pitchFamily="34" charset="0"/>
                        </a:rPr>
                        <a:t> Packet Access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Up to 1 </a:t>
                      </a:r>
                      <a:r>
                        <a:rPr lang="en-US" dirty="0" err="1" smtClean="0">
                          <a:latin typeface="Arial" pitchFamily="34" charset="0"/>
                          <a:cs typeface="Arial" pitchFamily="34" charset="0"/>
                        </a:rPr>
                        <a:t>Mbit</a:t>
                      </a:r>
                      <a:r>
                        <a:rPr lang="en-US" dirty="0" smtClean="0">
                          <a:latin typeface="Arial" pitchFamily="34" charset="0"/>
                          <a:cs typeface="Arial" pitchFamily="34" charset="0"/>
                        </a:rPr>
                        <a:t>/s</a:t>
                      </a:r>
                      <a:endParaRPr lang="en-US" dirty="0">
                        <a:latin typeface="Arial" pitchFamily="34" charset="0"/>
                        <a:cs typeface="Arial" pitchFamily="34" charset="0"/>
                      </a:endParaRPr>
                    </a:p>
                  </a:txBody>
                  <a:tcPr>
                    <a:solidFill>
                      <a:schemeClr val="accent1">
                        <a:lumMod val="40000"/>
                        <a:lumOff val="60000"/>
                      </a:schemeClr>
                    </a:solidFill>
                  </a:tcPr>
                </a:tc>
              </a:tr>
              <a:tr h="581403">
                <a:tc>
                  <a:txBody>
                    <a:bodyPr/>
                    <a:lstStyle/>
                    <a:p>
                      <a:r>
                        <a:rPr lang="en-US" b="1" dirty="0" smtClean="0">
                          <a:latin typeface="Arial" pitchFamily="34" charset="0"/>
                          <a:cs typeface="Arial" pitchFamily="34" charset="0"/>
                        </a:rPr>
                        <a:t>3G</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Third Generation</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384 kb/s to 2 </a:t>
                      </a:r>
                      <a:r>
                        <a:rPr lang="en-US" dirty="0" err="1" smtClean="0">
                          <a:latin typeface="Arial" pitchFamily="34" charset="0"/>
                          <a:cs typeface="Arial" pitchFamily="34" charset="0"/>
                        </a:rPr>
                        <a:t>Mbit</a:t>
                      </a:r>
                      <a:r>
                        <a:rPr lang="en-US" dirty="0" smtClean="0">
                          <a:latin typeface="Arial" pitchFamily="34" charset="0"/>
                          <a:cs typeface="Arial" pitchFamily="34" charset="0"/>
                        </a:rPr>
                        <a:t>/s</a:t>
                      </a:r>
                      <a:endParaRPr lang="en-US" dirty="0">
                        <a:latin typeface="Arial" pitchFamily="34" charset="0"/>
                        <a:cs typeface="Arial" pitchFamily="34" charset="0"/>
                      </a:endParaRPr>
                    </a:p>
                  </a:txBody>
                  <a:tcPr>
                    <a:solidFill>
                      <a:schemeClr val="accent1">
                        <a:lumMod val="40000"/>
                        <a:lumOff val="60000"/>
                      </a:schemeClr>
                    </a:solidFill>
                  </a:tcPr>
                </a:tc>
              </a:tr>
              <a:tr h="621376">
                <a:tc>
                  <a:txBody>
                    <a:bodyPr/>
                    <a:lstStyle/>
                    <a:p>
                      <a:r>
                        <a:rPr lang="en-US" b="1" dirty="0" smtClean="0">
                          <a:latin typeface="Arial" pitchFamily="34" charset="0"/>
                          <a:cs typeface="Arial" pitchFamily="34" charset="0"/>
                        </a:rPr>
                        <a:t>HSDPA</a:t>
                      </a:r>
                    </a:p>
                    <a:p>
                      <a:r>
                        <a:rPr lang="en-US" b="1" dirty="0" smtClean="0">
                          <a:latin typeface="Arial" pitchFamily="34" charset="0"/>
                          <a:cs typeface="Arial" pitchFamily="34" charset="0"/>
                        </a:rPr>
                        <a:t>(“3.5G”)</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High-Speed Downlink Packet Access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14.4Mbit/s</a:t>
                      </a:r>
                      <a:endParaRPr lang="en-US" dirty="0">
                        <a:latin typeface="Arial" pitchFamily="34" charset="0"/>
                        <a:cs typeface="Arial" pitchFamily="34" charset="0"/>
                      </a:endParaRPr>
                    </a:p>
                  </a:txBody>
                  <a:tcPr>
                    <a:solidFill>
                      <a:schemeClr val="accent1">
                        <a:lumMod val="40000"/>
                        <a:lumOff val="60000"/>
                      </a:schemeClr>
                    </a:solidFill>
                  </a:tcPr>
                </a:tc>
              </a:tr>
              <a:tr h="621376">
                <a:tc>
                  <a:txBody>
                    <a:bodyPr/>
                    <a:lstStyle/>
                    <a:p>
                      <a:r>
                        <a:rPr lang="en-US" b="1" dirty="0" smtClean="0">
                          <a:latin typeface="Arial" pitchFamily="34" charset="0"/>
                          <a:cs typeface="Arial" pitchFamily="34" charset="0"/>
                        </a:rPr>
                        <a:t>4G </a:t>
                      </a:r>
                      <a:r>
                        <a:rPr lang="en-US" b="1" dirty="0" err="1" smtClean="0">
                          <a:latin typeface="Arial" pitchFamily="34" charset="0"/>
                          <a:cs typeface="Arial" pitchFamily="34" charset="0"/>
                        </a:rPr>
                        <a:t>WiMax</a:t>
                      </a:r>
                      <a:endParaRPr lang="en-US" b="1" dirty="0" smtClean="0">
                        <a:latin typeface="Arial" pitchFamily="34" charset="0"/>
                        <a:cs typeface="Arial" pitchFamily="34" charset="0"/>
                      </a:endParaRPr>
                    </a:p>
                    <a:p>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Worldwide Interoperability for Microwave Access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128Mbit/s</a:t>
                      </a:r>
                      <a:endParaRPr lang="en-US" dirty="0">
                        <a:latin typeface="Arial" pitchFamily="34" charset="0"/>
                        <a:cs typeface="Arial" pitchFamily="34" charset="0"/>
                      </a:endParaRPr>
                    </a:p>
                  </a:txBody>
                  <a:tcPr>
                    <a:solidFill>
                      <a:schemeClr val="accent1">
                        <a:lumMod val="40000"/>
                        <a:lumOff val="60000"/>
                      </a:schemeClr>
                    </a:solidFill>
                  </a:tcPr>
                </a:tc>
              </a:tr>
              <a:tr h="581403">
                <a:tc>
                  <a:txBody>
                    <a:bodyPr/>
                    <a:lstStyle/>
                    <a:p>
                      <a:r>
                        <a:rPr lang="en-US" b="1" dirty="0" smtClean="0">
                          <a:latin typeface="Arial" pitchFamily="34" charset="0"/>
                          <a:cs typeface="Arial" pitchFamily="34" charset="0"/>
                        </a:rPr>
                        <a:t>4G LTE</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Long Term Evolution</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300Mbit/s to 1Gbit/s</a:t>
                      </a:r>
                      <a:endParaRPr lang="en-US" dirty="0">
                        <a:latin typeface="Arial" pitchFamily="34" charset="0"/>
                        <a:cs typeface="Arial" pitchFamily="34" charset="0"/>
                      </a:endParaRPr>
                    </a:p>
                  </a:txBody>
                  <a:tcPr>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800600" y="1600200"/>
            <a:ext cx="4038600" cy="4419600"/>
          </a:xfrm>
          <a:effectLst>
            <a:outerShdw blurRad="50800" dist="38100" dir="5400000" rotWithShape="0">
              <a:srgbClr val="000000">
                <a:alpha val="35000"/>
              </a:srgbClr>
            </a:outerShdw>
            <a:softEdge rad="31750"/>
          </a:effectLst>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3400" dirty="0" smtClean="0">
                <a:latin typeface="Arial" pitchFamily="34" charset="0"/>
                <a:cs typeface="Arial" pitchFamily="34" charset="0"/>
              </a:rPr>
              <a:t>All data send to and from those devices is routed through the Mobile Phone. </a:t>
            </a:r>
          </a:p>
          <a:p>
            <a:r>
              <a:rPr lang="en-US" sz="3400" dirty="0" smtClean="0">
                <a:latin typeface="Arial" pitchFamily="34" charset="0"/>
                <a:cs typeface="Arial" pitchFamily="34" charset="0"/>
              </a:rPr>
              <a:t>Devices can connect to the Mobile Phone when it's in tethering mode in three different ways: </a:t>
            </a:r>
          </a:p>
          <a:p>
            <a:pPr>
              <a:buNone/>
            </a:pPr>
            <a:r>
              <a:rPr lang="en-US" sz="3400" dirty="0" smtClean="0">
                <a:latin typeface="Arial" pitchFamily="34" charset="0"/>
                <a:cs typeface="Arial" pitchFamily="34" charset="0"/>
              </a:rPr>
              <a:t>	</a:t>
            </a:r>
            <a:r>
              <a:rPr lang="en-US" sz="3400" b="1" i="1" dirty="0" smtClean="0">
                <a:latin typeface="Arial" pitchFamily="34" charset="0"/>
                <a:cs typeface="Arial" pitchFamily="34" charset="0"/>
              </a:rPr>
              <a:t>Wi-Fi, Bluetooth, USB</a:t>
            </a:r>
          </a:p>
          <a:p>
            <a:endParaRPr lang="en-US" dirty="0"/>
          </a:p>
        </p:txBody>
      </p:sp>
      <p:sp>
        <p:nvSpPr>
          <p:cNvPr id="4" name="Footer Placeholder 3"/>
          <p:cNvSpPr>
            <a:spLocks noGrp="1"/>
          </p:cNvSpPr>
          <p:nvPr>
            <p:ph type="ftr" sz="quarter" idx="11"/>
          </p:nvPr>
        </p:nvSpPr>
        <p:spPr>
          <a:xfrm>
            <a:off x="228600" y="6407944"/>
            <a:ext cx="28194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05800" y="6477000"/>
            <a:ext cx="588336" cy="228600"/>
          </a:xfrm>
        </p:spPr>
        <p:txBody>
          <a:bodyPr/>
          <a:lstStyle/>
          <a:p>
            <a:fld id="{B6F15528-21DE-4FAA-801E-634DDDAF4B2B}" type="slidenum">
              <a:rPr lang="en-US" smtClean="0">
                <a:solidFill>
                  <a:schemeClr val="tx1"/>
                </a:solidFill>
              </a:rPr>
              <a:pPr/>
              <a:t>27</a:t>
            </a:fld>
            <a:endParaRPr lang="en-US" dirty="0">
              <a:solidFill>
                <a:schemeClr val="tx1"/>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latin typeface="Arial" pitchFamily="34" charset="0"/>
                <a:cs typeface="Arial" pitchFamily="34" charset="0"/>
              </a:rPr>
              <a:t>What is a Tethering?</a:t>
            </a:r>
            <a:endParaRPr lang="en-US" sz="2800" dirty="0">
              <a:latin typeface="Arial" pitchFamily="34" charset="0"/>
              <a:cs typeface="Arial" pitchFamily="34" charset="0"/>
            </a:endParaRPr>
          </a:p>
        </p:txBody>
      </p:sp>
      <p:pic>
        <p:nvPicPr>
          <p:cNvPr id="5123" name="Picture 3" descr="C:\Users\IVA\Pictures\LOGOS\wwdc89_610x397[1].jpg"/>
          <p:cNvPicPr>
            <a:picLocks noChangeAspect="1" noChangeArrowheads="1"/>
          </p:cNvPicPr>
          <p:nvPr/>
        </p:nvPicPr>
        <p:blipFill>
          <a:blip r:embed="rId2" cstate="print"/>
          <a:srcRect/>
          <a:stretch>
            <a:fillRect/>
          </a:stretch>
        </p:blipFill>
        <p:spPr bwMode="auto">
          <a:xfrm>
            <a:off x="228600" y="5334000"/>
            <a:ext cx="914400" cy="914400"/>
          </a:xfrm>
          <a:prstGeom prst="rect">
            <a:avLst/>
          </a:prstGeom>
          <a:noFill/>
        </p:spPr>
      </p:pic>
      <p:pic>
        <p:nvPicPr>
          <p:cNvPr id="5124" name="Picture 4" descr="C:\Users\IVA\Pictures\LOGOS\WiFiTether[1].jpg"/>
          <p:cNvPicPr>
            <a:picLocks noGrp="1" noChangeAspect="1" noChangeArrowheads="1"/>
          </p:cNvPicPr>
          <p:nvPr>
            <p:ph sz="half" idx="1"/>
          </p:nvPr>
        </p:nvPicPr>
        <p:blipFill>
          <a:blip r:embed="rId3" cstate="print"/>
          <a:srcRect/>
          <a:stretch>
            <a:fillRect/>
          </a:stretch>
        </p:blipFill>
        <p:spPr bwMode="auto">
          <a:xfrm>
            <a:off x="304800" y="1905000"/>
            <a:ext cx="4343400" cy="3352800"/>
          </a:xfrm>
          <a:prstGeom prst="rect">
            <a:avLst/>
          </a:prstGeom>
          <a:noFill/>
        </p:spPr>
      </p:pic>
      <p:sp>
        <p:nvSpPr>
          <p:cNvPr id="8" name="Rectangle 7"/>
          <p:cNvSpPr/>
          <p:nvPr/>
        </p:nvSpPr>
        <p:spPr>
          <a:xfrm>
            <a:off x="5029200" y="1447800"/>
            <a:ext cx="350520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b="1" i="1" dirty="0" smtClean="0">
                <a:latin typeface="Arial" pitchFamily="34" charset="0"/>
                <a:cs typeface="Arial" pitchFamily="34" charset="0"/>
              </a:rPr>
              <a:t>Tethering</a:t>
            </a:r>
            <a:r>
              <a:rPr lang="en-US" sz="1600" dirty="0" smtClean="0">
                <a:latin typeface="Arial" pitchFamily="34" charset="0"/>
                <a:cs typeface="Arial" pitchFamily="34" charset="0"/>
              </a:rPr>
              <a:t>  is a way to share an Mobile phone cellular data connection with other nearby computers and wireless devices. </a:t>
            </a:r>
          </a:p>
        </p:txBody>
      </p:sp>
      <p:sp>
        <p:nvSpPr>
          <p:cNvPr id="9" name="Rectangle 8"/>
          <p:cNvSpPr/>
          <p:nvPr/>
        </p:nvSpPr>
        <p:spPr>
          <a:xfrm>
            <a:off x="5105400" y="2667000"/>
            <a:ext cx="342900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dirty="0" smtClean="0">
                <a:latin typeface="Arial" pitchFamily="34" charset="0"/>
                <a:cs typeface="Arial" pitchFamily="34" charset="0"/>
              </a:rPr>
              <a:t>When tethering is enabled, the Mobile phone functions like a cellular modem or Wi-Fi hotspot, and broadcasts the Internet connection to devices it connected to. </a:t>
            </a:r>
            <a:endParaRPr lang="en-US" sz="1600" dirty="0">
              <a:latin typeface="Arial" pitchFamily="34" charset="0"/>
              <a:cs typeface="Arial" pitchFamily="34" charset="0"/>
            </a:endParaRPr>
          </a:p>
        </p:txBody>
      </p:sp>
      <p:sp>
        <p:nvSpPr>
          <p:cNvPr id="10" name="Rectangle 9"/>
          <p:cNvSpPr/>
          <p:nvPr/>
        </p:nvSpPr>
        <p:spPr>
          <a:xfrm>
            <a:off x="2209800" y="5791200"/>
            <a:ext cx="1829347" cy="30777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1400" dirty="0" smtClean="0"/>
              <a:t>http://tether.com/</a:t>
            </a:r>
            <a:endParaRPr 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4800" y="6407944"/>
            <a:ext cx="29718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82000" y="6407944"/>
            <a:ext cx="631032" cy="365125"/>
          </a:xfrm>
        </p:spPr>
        <p:txBody>
          <a:bodyPr/>
          <a:lstStyle/>
          <a:p>
            <a:fld id="{B6F15528-21DE-4FAA-801E-634DDDAF4B2B}" type="slidenum">
              <a:rPr lang="en-US" smtClean="0">
                <a:solidFill>
                  <a:schemeClr val="tx1"/>
                </a:solidFill>
              </a:rPr>
              <a:pPr/>
              <a:t>28</a:t>
            </a:fld>
            <a:endParaRPr lang="en-US" dirty="0">
              <a:solidFill>
                <a:schemeClr val="tx1"/>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dirty="0" smtClean="0">
                <a:latin typeface="Arial" pitchFamily="34" charset="0"/>
                <a:cs typeface="Arial" pitchFamily="34" charset="0"/>
              </a:rPr>
              <a:t>Markus Falk’s Mobile Framework chart</a:t>
            </a:r>
            <a:endParaRPr lang="en-US" sz="2800" dirty="0">
              <a:latin typeface="Arial" pitchFamily="34" charset="0"/>
              <a:cs typeface="Arial" pitchFamily="34" charset="0"/>
            </a:endParaRPr>
          </a:p>
        </p:txBody>
      </p:sp>
      <p:pic>
        <p:nvPicPr>
          <p:cNvPr id="7170" name="Picture 2" descr="C:\Users\IVA\Pictures\LOGOS\magix-bricks[1].png"/>
          <p:cNvPicPr>
            <a:picLocks noGrp="1" noChangeAspect="1" noChangeArrowheads="1"/>
          </p:cNvPicPr>
          <p:nvPr>
            <p:ph sz="half" idx="1"/>
          </p:nvPr>
        </p:nvPicPr>
        <p:blipFill>
          <a:blip r:embed="rId2" cstate="print"/>
          <a:srcRect/>
          <a:stretch>
            <a:fillRect/>
          </a:stretch>
        </p:blipFill>
        <p:spPr bwMode="auto">
          <a:xfrm>
            <a:off x="228600" y="2209800"/>
            <a:ext cx="4267200" cy="2740491"/>
          </a:xfrm>
          <a:prstGeom prst="rect">
            <a:avLst/>
          </a:prstGeom>
          <a:noFill/>
        </p:spPr>
      </p:pic>
      <p:sp>
        <p:nvSpPr>
          <p:cNvPr id="8" name="Rectangle 7"/>
          <p:cNvSpPr/>
          <p:nvPr/>
        </p:nvSpPr>
        <p:spPr>
          <a:xfrm>
            <a:off x="304800" y="5638800"/>
            <a:ext cx="55626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200" dirty="0" smtClean="0"/>
              <a:t>http://www.markus-falk.com/mobile-frameworks-comparison-chart</a:t>
            </a:r>
            <a:r>
              <a:rPr lang="en-US" dirty="0" smtClean="0"/>
              <a:t>/</a:t>
            </a:r>
            <a:endParaRPr lang="en-US" dirty="0"/>
          </a:p>
        </p:txBody>
      </p:sp>
      <p:sp>
        <p:nvSpPr>
          <p:cNvPr id="10" name="Content Placeholder 9"/>
          <p:cNvSpPr>
            <a:spLocks noGrp="1"/>
          </p:cNvSpPr>
          <p:nvPr>
            <p:ph sz="half" idx="2"/>
          </p:nvPr>
        </p:nvSpPr>
        <p:spPr>
          <a:xfrm>
            <a:off x="4648200" y="1752601"/>
            <a:ext cx="4038600" cy="3505200"/>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endParaRPr lang="en-US" dirty="0" smtClean="0"/>
          </a:p>
          <a:p>
            <a:r>
              <a:rPr lang="en-US" dirty="0" smtClean="0">
                <a:latin typeface="Arial" pitchFamily="34" charset="0"/>
                <a:cs typeface="Arial" pitchFamily="34" charset="0"/>
              </a:rPr>
              <a:t>It is always good to know the cons and pros of tools Developers use to create a mobile software…</a:t>
            </a:r>
          </a:p>
          <a:p>
            <a:r>
              <a:rPr lang="en-US" b="1" dirty="0" smtClean="0">
                <a:latin typeface="Arial" pitchFamily="34" charset="0"/>
                <a:cs typeface="Arial" pitchFamily="34" charset="0"/>
              </a:rPr>
              <a:t>A frequently-updated chart </a:t>
            </a:r>
            <a:r>
              <a:rPr lang="en-US" dirty="0" smtClean="0">
                <a:latin typeface="Arial" pitchFamily="34" charset="0"/>
                <a:cs typeface="Arial" pitchFamily="34" charset="0"/>
              </a:rPr>
              <a:t>by Markus Falk does this for the </a:t>
            </a:r>
            <a:r>
              <a:rPr lang="en-US" b="1" dirty="0" smtClean="0">
                <a:latin typeface="Arial" pitchFamily="34" charset="0"/>
                <a:cs typeface="Arial" pitchFamily="34" charset="0"/>
              </a:rPr>
              <a:t>mobile frameworks</a:t>
            </a:r>
            <a:r>
              <a:rPr lang="en-US" dirty="0" smtClean="0">
                <a:latin typeface="Arial" pitchFamily="34" charset="0"/>
                <a:cs typeface="Arial" pitchFamily="34" charset="0"/>
              </a:rPr>
              <a:t> as there is a </a:t>
            </a:r>
            <a:r>
              <a:rPr lang="en-US" b="1" dirty="0" smtClean="0">
                <a:latin typeface="Arial" pitchFamily="34" charset="0"/>
                <a:cs typeface="Arial" pitchFamily="34" charset="0"/>
              </a:rPr>
              <a:t>detailed comparison of their capabilities</a:t>
            </a:r>
            <a:r>
              <a:rPr lang="en-US" dirty="0" smtClean="0">
                <a:latin typeface="Arial" pitchFamily="34" charset="0"/>
                <a:cs typeface="Arial" pitchFamily="34" charset="0"/>
              </a:rPr>
              <a:t>.</a:t>
            </a:r>
          </a:p>
          <a:p>
            <a:r>
              <a:rPr lang="en-US" dirty="0" smtClean="0">
                <a:latin typeface="Arial" pitchFamily="34" charset="0"/>
                <a:cs typeface="Arial" pitchFamily="34" charset="0"/>
              </a:rPr>
              <a:t>The chart </a:t>
            </a:r>
            <a:r>
              <a:rPr lang="en-US" b="1" dirty="0" smtClean="0">
                <a:latin typeface="Arial" pitchFamily="34" charset="0"/>
                <a:cs typeface="Arial" pitchFamily="34" charset="0"/>
              </a:rPr>
              <a:t>displays the rendering engines supported, target platform, hardware, development languages, UI features and license</a:t>
            </a:r>
            <a:r>
              <a:rPr lang="en-US" dirty="0" smtClean="0">
                <a:latin typeface="Arial" pitchFamily="34" charset="0"/>
                <a:cs typeface="Arial" pitchFamily="34" charset="0"/>
              </a:rPr>
              <a:t> for each framework.</a:t>
            </a:r>
          </a:p>
          <a:p>
            <a:r>
              <a:rPr lang="en-US" dirty="0" smtClean="0">
                <a:latin typeface="Arial" pitchFamily="34" charset="0"/>
                <a:cs typeface="Arial" pitchFamily="34" charset="0"/>
              </a:rPr>
              <a:t>It also contains </a:t>
            </a:r>
            <a:r>
              <a:rPr lang="en-US" b="1" dirty="0" smtClean="0">
                <a:latin typeface="Arial" pitchFamily="34" charset="0"/>
                <a:cs typeface="Arial" pitchFamily="34" charset="0"/>
              </a:rPr>
              <a:t>a wizard for project’s strict requirements that helps filtering the frameworks</a:t>
            </a:r>
            <a:r>
              <a:rPr lang="en-US" dirty="0" smtClean="0">
                <a:latin typeface="Arial" pitchFamily="34" charset="0"/>
                <a:cs typeface="Arial" pitchFamily="34" charset="0"/>
              </a:rPr>
              <a:t>.</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07944"/>
            <a:ext cx="30480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05800" y="6477000"/>
            <a:ext cx="588336" cy="228600"/>
          </a:xfrm>
        </p:spPr>
        <p:txBody>
          <a:bodyPr/>
          <a:lstStyle/>
          <a:p>
            <a:fld id="{B6F15528-21DE-4FAA-801E-634DDDAF4B2B}" type="slidenum">
              <a:rPr lang="en-US" smtClean="0">
                <a:solidFill>
                  <a:schemeClr val="tx1"/>
                </a:solidFill>
              </a:rPr>
              <a:pPr/>
              <a:t>29</a:t>
            </a:fld>
            <a:endParaRPr lang="en-US" dirty="0">
              <a:solidFill>
                <a:schemeClr val="tx1"/>
              </a:solidFill>
            </a:endParaRPr>
          </a:p>
        </p:txBody>
      </p:sp>
      <p:sp>
        <p:nvSpPr>
          <p:cNvPr id="7" name="Title 6"/>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latin typeface="Arial" pitchFamily="34" charset="0"/>
                <a:cs typeface="Arial" pitchFamily="34" charset="0"/>
              </a:rPr>
              <a:t>How well you know Mobile Devices</a:t>
            </a:r>
            <a:endParaRPr lang="en-US" sz="2800" dirty="0"/>
          </a:p>
        </p:txBody>
      </p:sp>
      <p:pic>
        <p:nvPicPr>
          <p:cNvPr id="115715" name="Picture 3" descr="C:\Users\IVA\Pictures\LOGOS\Mobile-Ecosystems-Web[1].jpg"/>
          <p:cNvPicPr>
            <a:picLocks noGrp="1" noChangeAspect="1" noChangeArrowheads="1"/>
          </p:cNvPicPr>
          <p:nvPr>
            <p:ph idx="1"/>
          </p:nvPr>
        </p:nvPicPr>
        <p:blipFill>
          <a:blip r:embed="rId2" cstate="print"/>
          <a:srcRect/>
          <a:stretch>
            <a:fillRect/>
          </a:stretch>
        </p:blipFill>
        <p:spPr bwMode="auto">
          <a:xfrm>
            <a:off x="1981200" y="1447800"/>
            <a:ext cx="4929981" cy="470138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295400"/>
            <a:ext cx="4038600" cy="4876800"/>
          </a:xfrm>
        </p:spPr>
        <p:style>
          <a:lnRef idx="1">
            <a:schemeClr val="accent1"/>
          </a:lnRef>
          <a:fillRef idx="2">
            <a:schemeClr val="accent1"/>
          </a:fillRef>
          <a:effectRef idx="1">
            <a:schemeClr val="accent1"/>
          </a:effectRef>
          <a:fontRef idx="minor">
            <a:schemeClr val="dk1"/>
          </a:fontRef>
        </p:style>
        <p:txBody>
          <a:bodyPr>
            <a:normAutofit fontScale="92500"/>
          </a:bodyPr>
          <a:lstStyle/>
          <a:p>
            <a:endParaRPr lang="en-US" sz="2400" dirty="0" smtClean="0">
              <a:solidFill>
                <a:schemeClr val="tx2">
                  <a:lumMod val="25000"/>
                </a:schemeClr>
              </a:solidFill>
              <a:latin typeface="Arial" pitchFamily="34" charset="0"/>
              <a:cs typeface="Arial" pitchFamily="34" charset="0"/>
            </a:endParaRP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Mobile OS/Platform Fundamental</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How well you know Mobile Devices</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Mobile/Software literacy</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Specific of Mobile Testing</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Mobile Testing tools</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Security of Mobile Devices</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The future Trends in Mobile World</a:t>
            </a:r>
            <a:endParaRPr lang="en-US" sz="2400" dirty="0">
              <a:solidFill>
                <a:schemeClr val="tx2">
                  <a:lumMod val="25000"/>
                </a:schemeClr>
              </a:solidFill>
              <a:latin typeface="Arial" pitchFamily="34" charset="0"/>
              <a:cs typeface="Arial" pitchFamily="34" charset="0"/>
            </a:endParaRPr>
          </a:p>
        </p:txBody>
      </p:sp>
      <p:sp>
        <p:nvSpPr>
          <p:cNvPr id="3" name="Footer Placeholder 2"/>
          <p:cNvSpPr>
            <a:spLocks noGrp="1"/>
          </p:cNvSpPr>
          <p:nvPr>
            <p:ph type="ftr" sz="quarter" idx="11"/>
          </p:nvPr>
        </p:nvSpPr>
        <p:spPr>
          <a:xfrm>
            <a:off x="228600" y="6324600"/>
            <a:ext cx="2819400" cy="381000"/>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a:t>
            </a:r>
            <a:r>
              <a:rPr lang="en-US" dirty="0" smtClean="0">
                <a:solidFill>
                  <a:schemeClr val="tx1"/>
                </a:solidFill>
              </a:rPr>
              <a:t>School</a:t>
            </a:r>
            <a:r>
              <a:rPr lang="en-US" dirty="0" smtClean="0">
                <a:solidFill>
                  <a:schemeClr val="tx2">
                    <a:lumMod val="25000"/>
                  </a:schemeClr>
                </a:solidFill>
              </a:rPr>
              <a:t> 2012</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8305800" y="6477000"/>
            <a:ext cx="588336" cy="228600"/>
          </a:xfrm>
        </p:spPr>
        <p:txBody>
          <a:bodyPr/>
          <a:lstStyle/>
          <a:p>
            <a:fld id="{B6F15528-21DE-4FAA-801E-634DDDAF4B2B}" type="slidenum">
              <a:rPr lang="en-US" smtClean="0">
                <a:solidFill>
                  <a:schemeClr val="tx1"/>
                </a:solidFill>
              </a:rPr>
              <a:pPr/>
              <a:t>3</a:t>
            </a:fld>
            <a:endParaRPr lang="en-US">
              <a:solidFill>
                <a:schemeClr val="tx1"/>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solidFill>
                  <a:schemeClr val="tx1"/>
                </a:solidFill>
                <a:latin typeface="Arial" pitchFamily="34" charset="0"/>
                <a:cs typeface="Arial" pitchFamily="34" charset="0"/>
              </a:rPr>
              <a:t>interview Questions objectives:</a:t>
            </a:r>
            <a:endParaRPr lang="en-US" sz="3200" dirty="0">
              <a:solidFill>
                <a:schemeClr val="tx1"/>
              </a:solidFill>
              <a:latin typeface="Arial" pitchFamily="34" charset="0"/>
              <a:cs typeface="Arial" pitchFamily="34" charset="0"/>
            </a:endParaRPr>
          </a:p>
        </p:txBody>
      </p:sp>
      <p:pic>
        <p:nvPicPr>
          <p:cNvPr id="3074" name="Picture 2" descr="C:\Users\IVA\Pictures\LOGOS\mobile-development-big-300x230[1].jpg"/>
          <p:cNvPicPr>
            <a:picLocks noGrp="1" noChangeAspect="1" noChangeArrowheads="1"/>
          </p:cNvPicPr>
          <p:nvPr>
            <p:ph sz="half" idx="2"/>
          </p:nvPr>
        </p:nvPicPr>
        <p:blipFill>
          <a:blip r:embed="rId2" cstate="print"/>
          <a:srcRect/>
          <a:stretch>
            <a:fillRect/>
          </a:stretch>
        </p:blipFill>
        <p:spPr bwMode="auto">
          <a:xfrm>
            <a:off x="5105400" y="1828800"/>
            <a:ext cx="3581400" cy="3886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00200"/>
            <a:ext cx="4038600" cy="3276600"/>
          </a:xfrm>
        </p:spPr>
        <p:style>
          <a:lnRef idx="1">
            <a:schemeClr val="accent4"/>
          </a:lnRef>
          <a:fillRef idx="2">
            <a:schemeClr val="accent4"/>
          </a:fillRef>
          <a:effectRef idx="1">
            <a:schemeClr val="accent4"/>
          </a:effectRef>
          <a:fontRef idx="minor">
            <a:schemeClr val="dk1"/>
          </a:fontRef>
        </p:style>
        <p:txBody>
          <a:bodyPr>
            <a:normAutofit/>
          </a:bodyPr>
          <a:lstStyle/>
          <a:p>
            <a:endParaRPr lang="en-US" sz="1800" dirty="0" smtClean="0">
              <a:latin typeface="Arial" pitchFamily="34" charset="0"/>
              <a:cs typeface="Arial" pitchFamily="34" charset="0"/>
            </a:endParaRPr>
          </a:p>
          <a:p>
            <a:r>
              <a:rPr lang="en-US" sz="1800" b="1" dirty="0" smtClean="0">
                <a:latin typeface="Arial" pitchFamily="34" charset="0"/>
                <a:cs typeface="Arial" pitchFamily="34" charset="0"/>
              </a:rPr>
              <a:t>An Application Programming interface </a:t>
            </a:r>
            <a:r>
              <a:rPr lang="en-US" sz="1800" dirty="0" smtClean="0">
                <a:latin typeface="Arial" pitchFamily="34" charset="0"/>
                <a:cs typeface="Arial" pitchFamily="34" charset="0"/>
              </a:rPr>
              <a:t>(API) is a set of functions, classes, libraries, or packages (a.k.a. frameworks) that allowing the programmer to access an application’s services by using  the programming languages.</a:t>
            </a:r>
          </a:p>
          <a:p>
            <a:r>
              <a:rPr lang="en-US" sz="1800" dirty="0" smtClean="0">
                <a:latin typeface="Arial" pitchFamily="34" charset="0"/>
                <a:cs typeface="Arial" pitchFamily="34" charset="0"/>
              </a:rPr>
              <a:t>An API may include specifications for routines, data structures, object classes, and variables.</a:t>
            </a:r>
          </a:p>
        </p:txBody>
      </p:sp>
      <p:sp>
        <p:nvSpPr>
          <p:cNvPr id="4" name="Footer Placeholder 3"/>
          <p:cNvSpPr>
            <a:spLocks noGrp="1"/>
          </p:cNvSpPr>
          <p:nvPr>
            <p:ph type="ftr" sz="quarter" idx="11"/>
          </p:nvPr>
        </p:nvSpPr>
        <p:spPr>
          <a:xfrm>
            <a:off x="304800" y="6407944"/>
            <a:ext cx="25908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305800" y="6477000"/>
            <a:ext cx="588336" cy="228600"/>
          </a:xfrm>
        </p:spPr>
        <p:txBody>
          <a:bodyPr/>
          <a:lstStyle/>
          <a:p>
            <a:fld id="{B6F15528-21DE-4FAA-801E-634DDDAF4B2B}" type="slidenum">
              <a:rPr lang="en-US" smtClean="0">
                <a:solidFill>
                  <a:schemeClr val="tx2">
                    <a:lumMod val="25000"/>
                  </a:schemeClr>
                </a:solidFill>
              </a:rPr>
              <a:pPr/>
              <a:t>30</a:t>
            </a:fld>
            <a:endParaRPr lang="en-US" dirty="0">
              <a:solidFill>
                <a:schemeClr val="tx2">
                  <a:lumMod val="25000"/>
                </a:schemeClr>
              </a:solidFill>
            </a:endParaRPr>
          </a:p>
        </p:txBody>
      </p:sp>
      <p:sp>
        <p:nvSpPr>
          <p:cNvPr id="6" name="Title 5"/>
          <p:cNvSpPr>
            <a:spLocks noGrp="1"/>
          </p:cNvSpPr>
          <p:nvPr>
            <p:ph type="title"/>
          </p:nvPr>
        </p:nvSpPr>
        <p:spPr>
          <a:xfrm>
            <a:off x="457200" y="304800"/>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latin typeface="Arial" pitchFamily="34" charset="0"/>
                <a:cs typeface="Arial" pitchFamily="34" charset="0"/>
              </a:rPr>
              <a:t>What is API?</a:t>
            </a:r>
            <a:endParaRPr lang="en-US" sz="3200" dirty="0">
              <a:latin typeface="Arial" pitchFamily="34" charset="0"/>
              <a:cs typeface="Arial" pitchFamily="34" charset="0"/>
            </a:endParaRPr>
          </a:p>
        </p:txBody>
      </p:sp>
      <p:pic>
        <p:nvPicPr>
          <p:cNvPr id="80898" name="Picture 2" descr="C:\Users\IVA\Pictures\LOGOS\api1[1].gif"/>
          <p:cNvPicPr>
            <a:picLocks noGrp="1" noChangeAspect="1" noChangeArrowheads="1"/>
          </p:cNvPicPr>
          <p:nvPr>
            <p:ph sz="half" idx="2"/>
          </p:nvPr>
        </p:nvPicPr>
        <p:blipFill>
          <a:blip r:embed="rId2" cstate="print"/>
          <a:srcRect/>
          <a:stretch>
            <a:fillRect/>
          </a:stretch>
        </p:blipFill>
        <p:spPr bwMode="auto">
          <a:xfrm>
            <a:off x="4495800" y="1524000"/>
            <a:ext cx="4343400" cy="3477511"/>
          </a:xfrm>
          <a:prstGeom prst="rect">
            <a:avLst/>
          </a:prstGeom>
          <a:noFill/>
        </p:spPr>
      </p:pic>
      <p:sp>
        <p:nvSpPr>
          <p:cNvPr id="7" name="Rectangle 6"/>
          <p:cNvSpPr/>
          <p:nvPr/>
        </p:nvSpPr>
        <p:spPr>
          <a:xfrm>
            <a:off x="304800" y="5334000"/>
            <a:ext cx="8458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dirty="0" smtClean="0">
                <a:latin typeface="Arial" pitchFamily="34" charset="0"/>
                <a:cs typeface="Arial" pitchFamily="34" charset="0"/>
              </a:rPr>
              <a:t>An API specification can take many forms, including an International Standard such as </a:t>
            </a:r>
            <a:r>
              <a:rPr lang="en-US" sz="1600" b="1" i="1" dirty="0" smtClean="0">
                <a:latin typeface="Arial" pitchFamily="34" charset="0"/>
                <a:cs typeface="Arial" pitchFamily="34" charset="0"/>
              </a:rPr>
              <a:t>POSIX </a:t>
            </a:r>
            <a:r>
              <a:rPr lang="en-US" sz="1600" dirty="0" smtClean="0">
                <a:latin typeface="Arial" pitchFamily="34" charset="0"/>
                <a:cs typeface="Arial" pitchFamily="34" charset="0"/>
              </a:rPr>
              <a:t>or vendor documentation such as the Microsoft Windows API, or the libraries of a programming language such as Standard Template Library in C++ or Java API.</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4419600"/>
            <a:ext cx="8229600" cy="1066800"/>
          </a:xfrm>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endParaRPr lang="en-US" sz="6400" b="1" i="1" dirty="0" smtClean="0"/>
          </a:p>
          <a:p>
            <a:r>
              <a:rPr lang="en-US" sz="6400" b="1" i="1" dirty="0" smtClean="0">
                <a:latin typeface="Arial" pitchFamily="34" charset="0"/>
                <a:cs typeface="Arial" pitchFamily="34" charset="0"/>
              </a:rPr>
              <a:t>An application framework </a:t>
            </a:r>
            <a:r>
              <a:rPr lang="en-US" sz="6400" dirty="0" smtClean="0">
                <a:latin typeface="Arial" pitchFamily="34" charset="0"/>
                <a:cs typeface="Arial" pitchFamily="34" charset="0"/>
              </a:rPr>
              <a:t>is a software database that provides a fundamental structure to support the development of applications for a specific environment. </a:t>
            </a:r>
          </a:p>
          <a:p>
            <a:pPr>
              <a:buNone/>
            </a:pPr>
            <a:r>
              <a:rPr lang="en-US" sz="6400" dirty="0" smtClean="0">
                <a:latin typeface="Arial" pitchFamily="34" charset="0"/>
                <a:cs typeface="Arial" pitchFamily="34" charset="0"/>
              </a:rPr>
              <a:t>	An application framework acts as the skeletal support to build an application</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Footer Placeholder 3"/>
          <p:cNvSpPr>
            <a:spLocks noGrp="1"/>
          </p:cNvSpPr>
          <p:nvPr>
            <p:ph type="ftr" sz="quarter" idx="11"/>
          </p:nvPr>
        </p:nvSpPr>
        <p:spPr>
          <a:xfrm>
            <a:off x="228600" y="6407944"/>
            <a:ext cx="28956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229600" y="6407944"/>
            <a:ext cx="783432" cy="365125"/>
          </a:xfrm>
        </p:spPr>
        <p:txBody>
          <a:bodyPr/>
          <a:lstStyle/>
          <a:p>
            <a:fld id="{B6F15528-21DE-4FAA-801E-634DDDAF4B2B}" type="slidenum">
              <a:rPr lang="en-US" smtClean="0">
                <a:solidFill>
                  <a:schemeClr val="tx1"/>
                </a:solidFill>
              </a:rPr>
              <a:pPr/>
              <a:t>31</a:t>
            </a:fld>
            <a:endParaRPr lang="en-US" dirty="0">
              <a:solidFill>
                <a:schemeClr val="tx1"/>
              </a:solidFill>
            </a:endParaRPr>
          </a:p>
        </p:txBody>
      </p:sp>
      <p:sp>
        <p:nvSpPr>
          <p:cNvPr id="6" name="Title 5"/>
          <p:cNvSpPr>
            <a:spLocks noGrp="1"/>
          </p:cNvSpPr>
          <p:nvPr>
            <p:ph type="title"/>
          </p:nvPr>
        </p:nvSpPr>
        <p:spPr>
          <a:xfrm>
            <a:off x="457200" y="274638"/>
            <a:ext cx="8229600" cy="563562"/>
          </a:xfrm>
        </p:spPr>
        <p:style>
          <a:lnRef idx="1">
            <a:schemeClr val="accent1"/>
          </a:lnRef>
          <a:fillRef idx="2">
            <a:schemeClr val="accent1"/>
          </a:fillRef>
          <a:effectRef idx="1">
            <a:schemeClr val="accent1"/>
          </a:effectRef>
          <a:fontRef idx="minor">
            <a:schemeClr val="dk1"/>
          </a:fontRef>
        </p:style>
        <p:txBody>
          <a:bodyPr>
            <a:noAutofit/>
          </a:bodyPr>
          <a:lstStyle/>
          <a:p>
            <a:r>
              <a:rPr lang="en-US" sz="3600" dirty="0" smtClean="0">
                <a:latin typeface="Arial" pitchFamily="34" charset="0"/>
                <a:cs typeface="Arial" pitchFamily="34" charset="0"/>
              </a:rPr>
              <a:t>Application Framework:</a:t>
            </a:r>
            <a:endParaRPr lang="en-US" sz="3600" dirty="0">
              <a:latin typeface="Arial" pitchFamily="34" charset="0"/>
              <a:cs typeface="Arial" pitchFamily="34" charset="0"/>
            </a:endParaRPr>
          </a:p>
        </p:txBody>
      </p:sp>
      <p:sp>
        <p:nvSpPr>
          <p:cNvPr id="7" name="Rectangle 6"/>
          <p:cNvSpPr/>
          <p:nvPr/>
        </p:nvSpPr>
        <p:spPr>
          <a:xfrm>
            <a:off x="381000" y="5638800"/>
            <a:ext cx="82296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sz="1400" dirty="0" smtClean="0">
                <a:solidFill>
                  <a:srgbClr val="222222"/>
                </a:solidFill>
                <a:latin typeface="Arial" pitchFamily="34" charset="0"/>
                <a:ea typeface="Times New Roman" pitchFamily="18" charset="0"/>
                <a:cs typeface="Arial" pitchFamily="34" charset="0"/>
              </a:rPr>
              <a:t>Application frameworks are not a recently emerged idea. Some of the old application frameworks that </a:t>
            </a:r>
            <a:r>
              <a:rPr lang="en-US" sz="1600" dirty="0" smtClean="0">
                <a:latin typeface="Arial" pitchFamily="34" charset="0"/>
                <a:cs typeface="Arial" pitchFamily="34" charset="0"/>
              </a:rPr>
              <a:t>are</a:t>
            </a:r>
            <a:r>
              <a:rPr lang="en-US" sz="1400" dirty="0" smtClean="0">
                <a:solidFill>
                  <a:srgbClr val="222222"/>
                </a:solidFill>
                <a:latin typeface="Arial" pitchFamily="34" charset="0"/>
                <a:ea typeface="Times New Roman" pitchFamily="18" charset="0"/>
                <a:cs typeface="Arial" pitchFamily="34" charset="0"/>
              </a:rPr>
              <a:t> still used today are the </a:t>
            </a:r>
            <a:r>
              <a:rPr lang="en-US" sz="1400" dirty="0" err="1" smtClean="0">
                <a:solidFill>
                  <a:srgbClr val="222222"/>
                </a:solidFill>
                <a:latin typeface="Arial" pitchFamily="34" charset="0"/>
                <a:ea typeface="Times New Roman" pitchFamily="18" charset="0"/>
                <a:cs typeface="Arial" pitchFamily="34" charset="0"/>
              </a:rPr>
              <a:t>SmallTalk</a:t>
            </a:r>
            <a:r>
              <a:rPr lang="en-US" sz="1400" dirty="0" smtClean="0">
                <a:solidFill>
                  <a:srgbClr val="222222"/>
                </a:solidFill>
                <a:latin typeface="Arial" pitchFamily="34" charset="0"/>
                <a:ea typeface="Times New Roman" pitchFamily="18" charset="0"/>
                <a:cs typeface="Arial" pitchFamily="34" charset="0"/>
              </a:rPr>
              <a:t> user interface framework, </a:t>
            </a:r>
            <a:r>
              <a:rPr lang="en-US" sz="1400" dirty="0" err="1" smtClean="0">
                <a:solidFill>
                  <a:srgbClr val="222222"/>
                </a:solidFill>
                <a:latin typeface="Arial" pitchFamily="34" charset="0"/>
                <a:ea typeface="Times New Roman" pitchFamily="18" charset="0"/>
                <a:cs typeface="Arial" pitchFamily="34" charset="0"/>
              </a:rPr>
              <a:t>MacApp</a:t>
            </a:r>
            <a:r>
              <a:rPr lang="en-US" sz="1400" dirty="0" smtClean="0">
                <a:solidFill>
                  <a:srgbClr val="222222"/>
                </a:solidFill>
                <a:latin typeface="Arial" pitchFamily="34" charset="0"/>
                <a:ea typeface="Times New Roman" pitchFamily="18" charset="0"/>
                <a:cs typeface="Arial" pitchFamily="34" charset="0"/>
              </a:rPr>
              <a:t> (for Macintosh), and Struts (for Web-based Java applications).</a:t>
            </a:r>
            <a:endParaRPr lang="en-US" sz="1400" dirty="0" smtClean="0">
              <a:latin typeface="Arial" pitchFamily="34" charset="0"/>
              <a:cs typeface="Arial" pitchFamily="34" charset="0"/>
            </a:endParaRPr>
          </a:p>
        </p:txBody>
      </p:sp>
      <p:pic>
        <p:nvPicPr>
          <p:cNvPr id="55298" name="Picture 2" descr="http://upload.wikimedia.org/wikipedia/commons/2/27/Architecture_framework.jpg"/>
          <p:cNvPicPr>
            <a:picLocks noChangeAspect="1" noChangeArrowheads="1"/>
          </p:cNvPicPr>
          <p:nvPr/>
        </p:nvPicPr>
        <p:blipFill>
          <a:blip r:embed="rId2" cstate="print"/>
          <a:srcRect/>
          <a:stretch>
            <a:fillRect/>
          </a:stretch>
        </p:blipFill>
        <p:spPr bwMode="auto">
          <a:xfrm>
            <a:off x="3048000" y="1219200"/>
            <a:ext cx="3267075" cy="2914650"/>
          </a:xfrm>
          <a:prstGeom prst="rect">
            <a:avLst/>
          </a:prstGeom>
          <a:noFill/>
        </p:spPr>
      </p:pic>
      <p:pic>
        <p:nvPicPr>
          <p:cNvPr id="55299" name="Picture 3" descr="C:\Users\IVA\Pictures\LOGOS\4239metal_framework[1].jpg"/>
          <p:cNvPicPr>
            <a:picLocks noChangeAspect="1" noChangeArrowheads="1"/>
          </p:cNvPicPr>
          <p:nvPr/>
        </p:nvPicPr>
        <p:blipFill>
          <a:blip r:embed="rId3" cstate="print"/>
          <a:srcRect/>
          <a:stretch>
            <a:fillRect/>
          </a:stretch>
        </p:blipFill>
        <p:spPr bwMode="auto">
          <a:xfrm>
            <a:off x="6477000" y="1905000"/>
            <a:ext cx="2133600" cy="1600200"/>
          </a:xfrm>
          <a:prstGeom prst="rect">
            <a:avLst/>
          </a:prstGeom>
          <a:noFill/>
        </p:spPr>
      </p:pic>
      <p:pic>
        <p:nvPicPr>
          <p:cNvPr id="55300" name="Picture 4" descr="C:\Users\IVA\Pictures\LOGOS\Framework-001[1].jpg"/>
          <p:cNvPicPr>
            <a:picLocks noChangeAspect="1" noChangeArrowheads="1"/>
          </p:cNvPicPr>
          <p:nvPr/>
        </p:nvPicPr>
        <p:blipFill>
          <a:blip r:embed="rId4" cstate="print"/>
          <a:srcRect/>
          <a:stretch>
            <a:fillRect/>
          </a:stretch>
        </p:blipFill>
        <p:spPr bwMode="auto">
          <a:xfrm>
            <a:off x="381000" y="1807265"/>
            <a:ext cx="2571750" cy="191204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76400"/>
            <a:ext cx="4038600" cy="3090671"/>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1600" b="1" dirty="0" smtClean="0">
              <a:latin typeface="Arial" pitchFamily="34" charset="0"/>
              <a:cs typeface="Arial" pitchFamily="34" charset="0"/>
            </a:endParaRPr>
          </a:p>
          <a:p>
            <a:r>
              <a:rPr lang="en-US" sz="1600" b="1" dirty="0" err="1" smtClean="0">
                <a:latin typeface="Arial" pitchFamily="34" charset="0"/>
                <a:cs typeface="Arial" pitchFamily="34" charset="0"/>
              </a:rPr>
              <a:t>jQTouch</a:t>
            </a:r>
            <a:r>
              <a:rPr lang="en-US" sz="1600" b="1" dirty="0" smtClean="0">
                <a:latin typeface="Arial" pitchFamily="34" charset="0"/>
                <a:cs typeface="Arial" pitchFamily="34" charset="0"/>
              </a:rPr>
              <a:t> </a:t>
            </a:r>
            <a:r>
              <a:rPr lang="en-US" sz="1400" dirty="0" smtClean="0">
                <a:latin typeface="Arial" pitchFamily="34" charset="0"/>
                <a:cs typeface="Arial" pitchFamily="34" charset="0"/>
              </a:rPr>
              <a:t>(Amazon, Mozilla, Google, Twitter, MS, </a:t>
            </a:r>
            <a:r>
              <a:rPr lang="en-US" sz="1400" dirty="0" err="1" smtClean="0">
                <a:latin typeface="Arial" pitchFamily="34" charset="0"/>
                <a:cs typeface="Arial" pitchFamily="34" charset="0"/>
              </a:rPr>
              <a:t>Craiglist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WordPress</a:t>
            </a:r>
            <a:r>
              <a:rPr lang="en-US" sz="1400" dirty="0" smtClean="0">
                <a:latin typeface="Arial" pitchFamily="34" charset="0"/>
                <a:cs typeface="Arial" pitchFamily="34" charset="0"/>
              </a:rPr>
              <a:t>) </a:t>
            </a:r>
            <a:endParaRPr lang="en-US" sz="1400" dirty="0" smtClean="0"/>
          </a:p>
          <a:p>
            <a:r>
              <a:rPr lang="en-US" sz="1600" b="1" dirty="0" smtClean="0">
                <a:latin typeface="Arial" pitchFamily="34" charset="0"/>
                <a:cs typeface="Arial" pitchFamily="34" charset="0"/>
              </a:rPr>
              <a:t>Prototype </a:t>
            </a:r>
            <a:r>
              <a:rPr lang="en-US" sz="1400" dirty="0" smtClean="0">
                <a:latin typeface="Arial" pitchFamily="34" charset="0"/>
                <a:cs typeface="Arial" pitchFamily="34" charset="0"/>
              </a:rPr>
              <a:t>(Apple, </a:t>
            </a:r>
            <a:r>
              <a:rPr lang="en-US" sz="1400" dirty="0" err="1" smtClean="0">
                <a:latin typeface="Arial" pitchFamily="34" charset="0"/>
                <a:cs typeface="Arial" pitchFamily="34" charset="0"/>
              </a:rPr>
              <a:t>HubPages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AutoTrader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TicketMaster</a:t>
            </a:r>
            <a:r>
              <a:rPr lang="en-US" sz="1400" dirty="0" smtClean="0">
                <a:latin typeface="Arial" pitchFamily="34" charset="0"/>
                <a:cs typeface="Arial" pitchFamily="34" charset="0"/>
              </a:rPr>
              <a:t>)</a:t>
            </a:r>
          </a:p>
          <a:p>
            <a:r>
              <a:rPr lang="en-US" sz="1600" b="1" dirty="0" smtClean="0">
                <a:latin typeface="Arial" pitchFamily="34" charset="0"/>
                <a:cs typeface="Arial" pitchFamily="34" charset="0"/>
              </a:rPr>
              <a:t>Struts</a:t>
            </a:r>
            <a:r>
              <a:rPr lang="en-US" sz="1400" dirty="0" smtClean="0">
                <a:latin typeface="Arial" pitchFamily="34" charset="0"/>
                <a:cs typeface="Arial" pitchFamily="34" charset="0"/>
              </a:rPr>
              <a:t> (Yell, IRS, </a:t>
            </a:r>
            <a:r>
              <a:rPr lang="en-US" sz="1400" dirty="0" err="1" smtClean="0">
                <a:latin typeface="Arial" pitchFamily="34" charset="0"/>
                <a:cs typeface="Arial" pitchFamily="34" charset="0"/>
              </a:rPr>
              <a:t>TelecomFrance</a:t>
            </a:r>
            <a:r>
              <a:rPr lang="en-US" sz="1400" dirty="0" smtClean="0">
                <a:latin typeface="Arial" pitchFamily="34" charset="0"/>
                <a:cs typeface="Arial" pitchFamily="34" charset="0"/>
              </a:rPr>
              <a:t>, The </a:t>
            </a:r>
            <a:r>
              <a:rPr lang="en-US" sz="1400" dirty="0" err="1" smtClean="0">
                <a:latin typeface="Arial" pitchFamily="34" charset="0"/>
                <a:cs typeface="Arial" pitchFamily="34" charset="0"/>
              </a:rPr>
              <a:t>ShoppingChannel</a:t>
            </a:r>
            <a:r>
              <a:rPr lang="en-US" sz="1400" dirty="0" smtClean="0">
                <a:latin typeface="Arial" pitchFamily="34" charset="0"/>
                <a:cs typeface="Arial" pitchFamily="34" charset="0"/>
              </a:rPr>
              <a:t>, One Entry)</a:t>
            </a:r>
          </a:p>
          <a:p>
            <a:r>
              <a:rPr lang="en-US" sz="1600" b="1" dirty="0" smtClean="0">
                <a:latin typeface="Arial" pitchFamily="34" charset="0"/>
                <a:cs typeface="Arial" pitchFamily="34" charset="0"/>
              </a:rPr>
              <a:t>Bootstrap</a:t>
            </a:r>
            <a:r>
              <a:rPr lang="en-US" sz="1400" dirty="0" smtClean="0">
                <a:latin typeface="Arial" pitchFamily="34" charset="0"/>
                <a:cs typeface="Arial" pitchFamily="34" charset="0"/>
              </a:rPr>
              <a:t> (NASA, Read.gov, </a:t>
            </a:r>
            <a:r>
              <a:rPr lang="en-US" sz="1400" dirty="0" err="1" smtClean="0">
                <a:latin typeface="Arial" pitchFamily="34" charset="0"/>
                <a:cs typeface="Arial" pitchFamily="34" charset="0"/>
              </a:rPr>
              <a:t>InEx</a:t>
            </a:r>
            <a:r>
              <a:rPr lang="en-US" sz="1400" dirty="0" smtClean="0">
                <a:latin typeface="Arial" pitchFamily="34" charset="0"/>
                <a:cs typeface="Arial" pitchFamily="34" charset="0"/>
              </a:rPr>
              <a:t> Finance, </a:t>
            </a:r>
            <a:r>
              <a:rPr lang="en-US" sz="1400" dirty="0" err="1" smtClean="0">
                <a:latin typeface="Arial" pitchFamily="34" charset="0"/>
                <a:cs typeface="Arial" pitchFamily="34" charset="0"/>
              </a:rPr>
              <a:t>Syd</a:t>
            </a:r>
            <a:r>
              <a:rPr lang="en-US" sz="1400" dirty="0" smtClean="0">
                <a:latin typeface="Arial" pitchFamily="34" charset="0"/>
                <a:cs typeface="Arial" pitchFamily="34" charset="0"/>
              </a:rPr>
              <a:t> PHP, </a:t>
            </a:r>
            <a:r>
              <a:rPr lang="en-US" sz="1400" dirty="0" err="1" smtClean="0">
                <a:latin typeface="Arial" pitchFamily="34" charset="0"/>
                <a:cs typeface="Arial" pitchFamily="34" charset="0"/>
              </a:rPr>
              <a:t>PressAboutUs</a:t>
            </a:r>
            <a:r>
              <a:rPr lang="en-US" sz="1400" dirty="0" smtClean="0">
                <a:latin typeface="Arial" pitchFamily="34" charset="0"/>
                <a:cs typeface="Arial" pitchFamily="34" charset="0"/>
              </a:rPr>
              <a:t>)</a:t>
            </a:r>
          </a:p>
          <a:p>
            <a:r>
              <a:rPr lang="en-US" sz="1600" b="1" dirty="0" smtClean="0">
                <a:latin typeface="Arial" pitchFamily="34" charset="0"/>
                <a:cs typeface="Arial" pitchFamily="34" charset="0"/>
              </a:rPr>
              <a:t>JavaScript MVC </a:t>
            </a:r>
            <a:r>
              <a:rPr lang="en-US" sz="1400" dirty="0" smtClean="0">
                <a:latin typeface="Arial" pitchFamily="34" charset="0"/>
                <a:cs typeface="Arial" pitchFamily="34" charset="0"/>
              </a:rPr>
              <a:t>(T-Mobile, </a:t>
            </a:r>
            <a:r>
              <a:rPr lang="en-US" sz="1400" dirty="0" err="1" smtClean="0">
                <a:latin typeface="Arial" pitchFamily="34" charset="0"/>
                <a:cs typeface="Arial" pitchFamily="34" charset="0"/>
              </a:rPr>
              <a:t>Grooveshark</a:t>
            </a:r>
            <a:r>
              <a:rPr lang="en-US" sz="1400" dirty="0" smtClean="0">
                <a:latin typeface="Arial" pitchFamily="34" charset="0"/>
                <a:cs typeface="Arial" pitchFamily="34" charset="0"/>
              </a:rPr>
              <a:t>, Wegener, Mindjet, Kaplan)</a:t>
            </a:r>
          </a:p>
          <a:p>
            <a:endParaRPr lang="en-US" sz="1400" dirty="0" smtClean="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a:xfrm>
            <a:off x="228600" y="6407944"/>
            <a:ext cx="33528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229600" y="6407944"/>
            <a:ext cx="783432" cy="365125"/>
          </a:xfrm>
        </p:spPr>
        <p:txBody>
          <a:bodyPr/>
          <a:lstStyle/>
          <a:p>
            <a:fld id="{B6F15528-21DE-4FAA-801E-634DDDAF4B2B}" type="slidenum">
              <a:rPr lang="en-US" smtClean="0">
                <a:solidFill>
                  <a:schemeClr val="tx1"/>
                </a:solidFill>
              </a:rPr>
              <a:pPr/>
              <a:t>32</a:t>
            </a:fld>
            <a:endParaRPr lang="en-US" dirty="0">
              <a:solidFill>
                <a:schemeClr val="tx1"/>
              </a:solidFill>
            </a:endParaRPr>
          </a:p>
        </p:txBody>
      </p:sp>
      <p:sp>
        <p:nvSpPr>
          <p:cNvPr id="6" name="Title 5"/>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latin typeface="Arial" pitchFamily="34" charset="0"/>
                <a:cs typeface="Arial" pitchFamily="34" charset="0"/>
              </a:rPr>
              <a:t>Top Apps Frameworks</a:t>
            </a:r>
            <a:endParaRPr lang="en-US" dirty="0">
              <a:latin typeface="Arial" pitchFamily="34" charset="0"/>
              <a:cs typeface="Arial" pitchFamily="34" charset="0"/>
            </a:endParaRPr>
          </a:p>
        </p:txBody>
      </p:sp>
      <p:sp>
        <p:nvSpPr>
          <p:cNvPr id="7" name="Rectangle 6"/>
          <p:cNvSpPr/>
          <p:nvPr/>
        </p:nvSpPr>
        <p:spPr>
          <a:xfrm>
            <a:off x="304800" y="5867400"/>
            <a:ext cx="5181600" cy="27699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200" dirty="0" smtClean="0"/>
              <a:t>http://www.sparkyhub.com/top-5-front-end-frameworks-infographic/</a:t>
            </a:r>
            <a:endParaRPr lang="en-US" sz="1200" dirty="0"/>
          </a:p>
        </p:txBody>
      </p:sp>
      <p:pic>
        <p:nvPicPr>
          <p:cNvPr id="4098" name="Picture 2" descr="C:\Users\IVA\Pictures\LOGOS\top-5-Front-end-frameworks-infographic-1[1].png"/>
          <p:cNvPicPr>
            <a:picLocks noGrp="1" noChangeAspect="1" noChangeArrowheads="1"/>
          </p:cNvPicPr>
          <p:nvPr>
            <p:ph sz="half" idx="2"/>
          </p:nvPr>
        </p:nvPicPr>
        <p:blipFill>
          <a:blip r:embed="rId2" cstate="print"/>
          <a:srcRect/>
          <a:stretch>
            <a:fillRect/>
          </a:stretch>
        </p:blipFill>
        <p:spPr bwMode="auto">
          <a:xfrm>
            <a:off x="4724400" y="2209800"/>
            <a:ext cx="4038600" cy="304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371600"/>
            <a:ext cx="4038600" cy="4495800"/>
          </a:xfrm>
        </p:spPr>
        <p:style>
          <a:lnRef idx="1">
            <a:schemeClr val="accent1"/>
          </a:lnRef>
          <a:fillRef idx="2">
            <a:schemeClr val="accent1"/>
          </a:fillRef>
          <a:effectRef idx="1">
            <a:schemeClr val="accent1"/>
          </a:effectRef>
          <a:fontRef idx="minor">
            <a:schemeClr val="dk1"/>
          </a:fontRef>
        </p:style>
        <p:txBody>
          <a:bodyPr>
            <a:normAutofit fontScale="92500"/>
          </a:bodyPr>
          <a:lstStyle/>
          <a:p>
            <a:endParaRPr lang="en-US" sz="2400" dirty="0" smtClean="0"/>
          </a:p>
          <a:p>
            <a:r>
              <a:rPr lang="en-US" sz="1700" b="1" dirty="0" smtClean="0">
                <a:latin typeface="Arial" pitchFamily="34" charset="0"/>
                <a:cs typeface="Arial" pitchFamily="34" charset="0"/>
              </a:rPr>
              <a:t>HTML5</a:t>
            </a:r>
            <a:r>
              <a:rPr lang="en-US" sz="1700" dirty="0" smtClean="0">
                <a:latin typeface="Arial" pitchFamily="34" charset="0"/>
                <a:cs typeface="Arial" pitchFamily="34" charset="0"/>
              </a:rPr>
              <a:t> is simply a new revision of an existing standard for delivering content on the World Wide Web (HTML stands for </a:t>
            </a:r>
            <a:r>
              <a:rPr lang="en-US" sz="1700" b="1" dirty="0" smtClean="0">
                <a:latin typeface="Arial" pitchFamily="34" charset="0"/>
                <a:cs typeface="Arial" pitchFamily="34" charset="0"/>
              </a:rPr>
              <a:t>H</a:t>
            </a:r>
            <a:r>
              <a:rPr lang="en-US" sz="1700" dirty="0" smtClean="0">
                <a:latin typeface="Arial" pitchFamily="34" charset="0"/>
                <a:cs typeface="Arial" pitchFamily="34" charset="0"/>
              </a:rPr>
              <a:t>yper-</a:t>
            </a:r>
            <a:r>
              <a:rPr lang="en-US" sz="1700" b="1" dirty="0" smtClean="0">
                <a:latin typeface="Arial" pitchFamily="34" charset="0"/>
                <a:cs typeface="Arial" pitchFamily="34" charset="0"/>
              </a:rPr>
              <a:t>T</a:t>
            </a:r>
            <a:r>
              <a:rPr lang="en-US" sz="1700" dirty="0" smtClean="0">
                <a:latin typeface="Arial" pitchFamily="34" charset="0"/>
                <a:cs typeface="Arial" pitchFamily="34" charset="0"/>
              </a:rPr>
              <a:t>ext </a:t>
            </a:r>
            <a:r>
              <a:rPr lang="en-US" sz="1700" b="1" dirty="0" smtClean="0">
                <a:latin typeface="Arial" pitchFamily="34" charset="0"/>
                <a:cs typeface="Arial" pitchFamily="34" charset="0"/>
              </a:rPr>
              <a:t>M</a:t>
            </a:r>
            <a:r>
              <a:rPr lang="en-US" sz="1700" dirty="0" smtClean="0">
                <a:latin typeface="Arial" pitchFamily="34" charset="0"/>
                <a:cs typeface="Arial" pitchFamily="34" charset="0"/>
              </a:rPr>
              <a:t>arkup </a:t>
            </a:r>
            <a:r>
              <a:rPr lang="en-US" sz="1700" b="1" dirty="0" smtClean="0">
                <a:latin typeface="Arial" pitchFamily="34" charset="0"/>
                <a:cs typeface="Arial" pitchFamily="34" charset="0"/>
              </a:rPr>
              <a:t>L</a:t>
            </a:r>
            <a:r>
              <a:rPr lang="en-US" sz="1700" dirty="0" smtClean="0">
                <a:latin typeface="Arial" pitchFamily="34" charset="0"/>
                <a:cs typeface="Arial" pitchFamily="34" charset="0"/>
              </a:rPr>
              <a:t>anguage).</a:t>
            </a:r>
          </a:p>
          <a:p>
            <a:r>
              <a:rPr lang="en-US" sz="1700" b="1" dirty="0" smtClean="0">
                <a:latin typeface="Arial" pitchFamily="34" charset="0"/>
                <a:cs typeface="Arial" pitchFamily="34" charset="0"/>
              </a:rPr>
              <a:t>Before</a:t>
            </a:r>
            <a:r>
              <a:rPr lang="en-US" sz="1700" dirty="0" smtClean="0">
                <a:latin typeface="Arial" pitchFamily="34" charset="0"/>
                <a:cs typeface="Arial" pitchFamily="34" charset="0"/>
              </a:rPr>
              <a:t> HTML5 we’ve been relying on plug-ins like Flash and </a:t>
            </a:r>
            <a:r>
              <a:rPr lang="en-US" sz="1700" dirty="0" err="1" smtClean="0">
                <a:latin typeface="Arial" pitchFamily="34" charset="0"/>
                <a:cs typeface="Arial" pitchFamily="34" charset="0"/>
              </a:rPr>
              <a:t>Quicktime</a:t>
            </a:r>
            <a:r>
              <a:rPr lang="en-US" sz="1700" dirty="0" smtClean="0">
                <a:latin typeface="Arial" pitchFamily="34" charset="0"/>
                <a:cs typeface="Arial" pitchFamily="34" charset="0"/>
              </a:rPr>
              <a:t> to evolve the web and enhance how we deliver content through the browser.</a:t>
            </a:r>
          </a:p>
          <a:p>
            <a:r>
              <a:rPr lang="en-US" sz="1700" b="1" dirty="0" smtClean="0">
                <a:latin typeface="Arial" pitchFamily="34" charset="0"/>
                <a:cs typeface="Arial" pitchFamily="34" charset="0"/>
              </a:rPr>
              <a:t>Now</a:t>
            </a:r>
            <a:r>
              <a:rPr lang="en-US" sz="1700" dirty="0" smtClean="0">
                <a:latin typeface="Arial" pitchFamily="34" charset="0"/>
                <a:cs typeface="Arial" pitchFamily="34" charset="0"/>
              </a:rPr>
              <a:t> have the ability to play audio, watch videos, access local hardware on machines, and even play games all through nothing but a standard web browser using nothing but </a:t>
            </a:r>
            <a:r>
              <a:rPr lang="en-US" sz="1700" dirty="0" err="1" smtClean="0">
                <a:latin typeface="Arial" pitchFamily="34" charset="0"/>
                <a:cs typeface="Arial" pitchFamily="34" charset="0"/>
              </a:rPr>
              <a:t>Javascript</a:t>
            </a:r>
            <a:r>
              <a:rPr lang="en-US" sz="1700" dirty="0" smtClean="0">
                <a:latin typeface="Arial" pitchFamily="34" charset="0"/>
                <a:cs typeface="Arial" pitchFamily="34" charset="0"/>
              </a:rPr>
              <a:t>, CSS3, and a few new tags defined in the specification</a:t>
            </a:r>
            <a:r>
              <a:rPr lang="en-US" sz="2400" dirty="0" smtClean="0"/>
              <a:t>.</a:t>
            </a:r>
          </a:p>
          <a:p>
            <a:endParaRPr lang="en-US" sz="2600" u="sng" dirty="0" smtClean="0">
              <a:latin typeface="Arial" pitchFamily="34" charset="0"/>
              <a:cs typeface="Arial" pitchFamily="34" charset="0"/>
            </a:endParaRPr>
          </a:p>
        </p:txBody>
      </p:sp>
      <p:sp>
        <p:nvSpPr>
          <p:cNvPr id="4" name="Footer Placeholder 3"/>
          <p:cNvSpPr>
            <a:spLocks noGrp="1"/>
          </p:cNvSpPr>
          <p:nvPr>
            <p:ph type="ftr" sz="quarter" idx="11"/>
          </p:nvPr>
        </p:nvSpPr>
        <p:spPr>
          <a:xfrm>
            <a:off x="228600" y="6407944"/>
            <a:ext cx="27432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82000" y="6407944"/>
            <a:ext cx="631032" cy="365125"/>
          </a:xfrm>
        </p:spPr>
        <p:txBody>
          <a:bodyPr/>
          <a:lstStyle/>
          <a:p>
            <a:fld id="{B6F15528-21DE-4FAA-801E-634DDDAF4B2B}" type="slidenum">
              <a:rPr lang="en-US" smtClean="0">
                <a:solidFill>
                  <a:schemeClr val="tx1"/>
                </a:solidFill>
              </a:rPr>
              <a:pPr/>
              <a:t>33</a:t>
            </a:fld>
            <a:endParaRPr lang="en-US" dirty="0">
              <a:solidFill>
                <a:schemeClr val="tx1"/>
              </a:solidFill>
            </a:endParaRPr>
          </a:p>
        </p:txBody>
      </p:sp>
      <p:sp>
        <p:nvSpPr>
          <p:cNvPr id="6" name="Title 5"/>
          <p:cNvSpPr>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latin typeface="Arial" pitchFamily="34" charset="0"/>
                <a:cs typeface="Arial" pitchFamily="34" charset="0"/>
              </a:rPr>
              <a:t>HTML5 – new and powerful</a:t>
            </a:r>
            <a:endParaRPr lang="en-US" dirty="0">
              <a:latin typeface="Arial" pitchFamily="34" charset="0"/>
              <a:cs typeface="Arial" pitchFamily="34" charset="0"/>
            </a:endParaRPr>
          </a:p>
        </p:txBody>
      </p:sp>
      <p:pic>
        <p:nvPicPr>
          <p:cNvPr id="1026" name="Picture 2" descr="C:\Users\IVA\Pictures\LOGOS\html5[1].jpg"/>
          <p:cNvPicPr>
            <a:picLocks noGrp="1" noChangeAspect="1" noChangeArrowheads="1"/>
          </p:cNvPicPr>
          <p:nvPr>
            <p:ph sz="half" idx="1"/>
          </p:nvPr>
        </p:nvPicPr>
        <p:blipFill>
          <a:blip r:embed="rId2" cstate="print"/>
          <a:srcRect/>
          <a:stretch>
            <a:fillRect/>
          </a:stretch>
        </p:blipFill>
        <p:spPr bwMode="auto">
          <a:xfrm>
            <a:off x="457200" y="2133600"/>
            <a:ext cx="3810000" cy="3057525"/>
          </a:xfrm>
          <a:prstGeom prst="rect">
            <a:avLst/>
          </a:prstGeom>
          <a:noFill/>
        </p:spPr>
      </p:pic>
      <p:sp>
        <p:nvSpPr>
          <p:cNvPr id="9" name="Rectangle 8"/>
          <p:cNvSpPr/>
          <p:nvPr/>
        </p:nvSpPr>
        <p:spPr>
          <a:xfrm>
            <a:off x="228600" y="5562600"/>
            <a:ext cx="4572000"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r>
              <a:rPr lang="en-US" sz="1200" dirty="0" smtClean="0"/>
              <a:t>http://bostinno.com/all-series/html5-for-mobile-%E2%80%93-what-you-need-to-know-now/</a:t>
            </a:r>
            <a:endParaRPr 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400" y="3200400"/>
            <a:ext cx="4038600" cy="28956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1600" b="1" dirty="0" smtClean="0">
              <a:solidFill>
                <a:schemeClr val="bg1"/>
              </a:solidFill>
              <a:latin typeface="Arial" pitchFamily="34" charset="0"/>
              <a:cs typeface="Arial" pitchFamily="34" charset="0"/>
            </a:endParaRPr>
          </a:p>
          <a:p>
            <a:r>
              <a:rPr lang="en-US" sz="1600" b="1" dirty="0" smtClean="0">
                <a:solidFill>
                  <a:schemeClr val="tx1"/>
                </a:solidFill>
                <a:latin typeface="Arial" pitchFamily="34" charset="0"/>
                <a:cs typeface="Arial" pitchFamily="34" charset="0"/>
              </a:rPr>
              <a:t>Causes of fragmentation:</a:t>
            </a:r>
          </a:p>
          <a:p>
            <a:pPr lvl="1">
              <a:buFont typeface="Wingdings" pitchFamily="2" charset="2"/>
              <a:buChar char="Ø"/>
            </a:pPr>
            <a:r>
              <a:rPr lang="en-US" sz="1600" dirty="0" smtClean="0">
                <a:latin typeface="Arial" pitchFamily="34" charset="0"/>
                <a:cs typeface="Arial" pitchFamily="34" charset="0"/>
              </a:rPr>
              <a:t>Hardware diversity</a:t>
            </a:r>
          </a:p>
          <a:p>
            <a:pPr lvl="1">
              <a:buFont typeface="Wingdings" pitchFamily="2" charset="2"/>
              <a:buChar char="Ø"/>
            </a:pPr>
            <a:r>
              <a:rPr lang="en-US" sz="1600" dirty="0" smtClean="0">
                <a:latin typeface="Arial" pitchFamily="34" charset="0"/>
                <a:cs typeface="Arial" pitchFamily="34" charset="0"/>
              </a:rPr>
              <a:t>Software diversity:</a:t>
            </a:r>
          </a:p>
          <a:p>
            <a:pPr lvl="1"/>
            <a:r>
              <a:rPr lang="en-US" sz="1600" dirty="0" smtClean="0">
                <a:latin typeface="Arial" pitchFamily="34" charset="0"/>
                <a:cs typeface="Arial" pitchFamily="34" charset="0"/>
              </a:rPr>
              <a:t>Platform diversity</a:t>
            </a:r>
          </a:p>
          <a:p>
            <a:pPr lvl="1"/>
            <a:r>
              <a:rPr lang="en-US" sz="1600" dirty="0" smtClean="0">
                <a:latin typeface="Arial" pitchFamily="34" charset="0"/>
                <a:cs typeface="Arial" pitchFamily="34" charset="0"/>
              </a:rPr>
              <a:t>Implementation diversity</a:t>
            </a:r>
            <a:endParaRPr lang="en-US" sz="1600" dirty="0" smtClean="0">
              <a:solidFill>
                <a:schemeClr val="bg1"/>
              </a:solidFill>
              <a:latin typeface="Arial" pitchFamily="34" charset="0"/>
              <a:cs typeface="Arial" pitchFamily="34" charset="0"/>
            </a:endParaRPr>
          </a:p>
          <a:p>
            <a:pPr lvl="1">
              <a:buFont typeface="Wingdings" pitchFamily="2" charset="2"/>
              <a:buChar char="Ø"/>
            </a:pPr>
            <a:r>
              <a:rPr lang="en-US" sz="1600" dirty="0" smtClean="0">
                <a:latin typeface="Arial" pitchFamily="34" charset="0"/>
                <a:cs typeface="Arial" pitchFamily="34" charset="0"/>
              </a:rPr>
              <a:t>Feature variations</a:t>
            </a:r>
          </a:p>
          <a:p>
            <a:pPr lvl="1">
              <a:buFont typeface="Wingdings" pitchFamily="2" charset="2"/>
              <a:buChar char="Ø"/>
            </a:pPr>
            <a:r>
              <a:rPr lang="en-US" sz="1600" dirty="0" smtClean="0">
                <a:latin typeface="Arial" pitchFamily="34" charset="0"/>
                <a:cs typeface="Arial" pitchFamily="34" charset="0"/>
              </a:rPr>
              <a:t>User-preference diversity</a:t>
            </a:r>
          </a:p>
          <a:p>
            <a:pPr lvl="1">
              <a:buFont typeface="Wingdings" pitchFamily="2" charset="2"/>
              <a:buChar char="Ø"/>
            </a:pPr>
            <a:r>
              <a:rPr lang="en-US" sz="1600" dirty="0" smtClean="0">
                <a:latin typeface="Arial" pitchFamily="34" charset="0"/>
                <a:cs typeface="Arial" pitchFamily="34" charset="0"/>
              </a:rPr>
              <a:t>Environmental diversity</a:t>
            </a:r>
          </a:p>
          <a:p>
            <a:pPr lvl="1">
              <a:buNone/>
            </a:pPr>
            <a:endParaRPr lang="en-US" sz="1200" b="1" dirty="0" smtClean="0"/>
          </a:p>
        </p:txBody>
      </p:sp>
      <p:sp>
        <p:nvSpPr>
          <p:cNvPr id="3" name="Footer Placeholder 2"/>
          <p:cNvSpPr>
            <a:spLocks noGrp="1"/>
          </p:cNvSpPr>
          <p:nvPr>
            <p:ph type="ftr" sz="quarter" idx="11"/>
          </p:nvPr>
        </p:nvSpPr>
        <p:spPr>
          <a:xfrm>
            <a:off x="304800" y="6407944"/>
            <a:ext cx="35052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8382000" y="6477000"/>
            <a:ext cx="588336" cy="228600"/>
          </a:xfrm>
        </p:spPr>
        <p:txBody>
          <a:bodyPr/>
          <a:lstStyle/>
          <a:p>
            <a:fld id="{B6F15528-21DE-4FAA-801E-634DDDAF4B2B}" type="slidenum">
              <a:rPr lang="en-US" smtClean="0">
                <a:solidFill>
                  <a:schemeClr val="tx1"/>
                </a:solidFill>
              </a:rPr>
              <a:pPr/>
              <a:t>34</a:t>
            </a:fld>
            <a:endParaRPr lang="en-US" dirty="0">
              <a:solidFill>
                <a:schemeClr val="tx1"/>
              </a:solidFill>
            </a:endParaRPr>
          </a:p>
        </p:txBody>
      </p:sp>
      <p:sp>
        <p:nvSpPr>
          <p:cNvPr id="5" name="Title 4"/>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solidFill>
                  <a:srgbClr val="002060"/>
                </a:solidFill>
                <a:latin typeface="Arial" pitchFamily="34" charset="0"/>
                <a:cs typeface="Arial" pitchFamily="34" charset="0"/>
              </a:rPr>
              <a:t>Definition you should know</a:t>
            </a:r>
            <a:endParaRPr lang="en-US" sz="3600" dirty="0">
              <a:solidFill>
                <a:srgbClr val="002060"/>
              </a:solidFill>
              <a:latin typeface="Arial" pitchFamily="34" charset="0"/>
              <a:cs typeface="Arial" pitchFamily="34" charset="0"/>
            </a:endParaRPr>
          </a:p>
        </p:txBody>
      </p:sp>
      <p:sp>
        <p:nvSpPr>
          <p:cNvPr id="6" name="Rectangle 5"/>
          <p:cNvSpPr/>
          <p:nvPr/>
        </p:nvSpPr>
        <p:spPr>
          <a:xfrm>
            <a:off x="304800" y="1447800"/>
            <a:ext cx="4572000" cy="156966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US" sz="1600" b="1" dirty="0" smtClean="0">
                <a:latin typeface="Arial" pitchFamily="34" charset="0"/>
                <a:cs typeface="Arial" pitchFamily="34" charset="0"/>
              </a:rPr>
              <a:t>Fragmentation</a:t>
            </a:r>
            <a:r>
              <a:rPr lang="en-US" sz="1600" dirty="0" smtClean="0">
                <a:latin typeface="Arial" pitchFamily="34" charset="0"/>
                <a:cs typeface="Arial" pitchFamily="34" charset="0"/>
              </a:rPr>
              <a:t> is the inability to "write once and run anywhere". </a:t>
            </a:r>
          </a:p>
          <a:p>
            <a:r>
              <a:rPr lang="en-US" sz="1600" dirty="0" smtClean="0">
                <a:latin typeface="Arial" pitchFamily="34" charset="0"/>
                <a:cs typeface="Arial" pitchFamily="34" charset="0"/>
              </a:rPr>
              <a:t>More formally, it is the inability to develop an application against a reference operating context (OC) and achieve the intended behavior in all OCs suitable for the application.</a:t>
            </a:r>
            <a:endParaRPr lang="en-US" sz="1600" dirty="0">
              <a:latin typeface="Arial" pitchFamily="34" charset="0"/>
              <a:cs typeface="Arial" pitchFamily="34" charset="0"/>
            </a:endParaRPr>
          </a:p>
        </p:txBody>
      </p:sp>
      <p:sp>
        <p:nvSpPr>
          <p:cNvPr id="8" name="Rectangle 7"/>
          <p:cNvSpPr/>
          <p:nvPr/>
        </p:nvSpPr>
        <p:spPr>
          <a:xfrm>
            <a:off x="3962400" y="5867400"/>
            <a:ext cx="4876800" cy="27699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200" dirty="0" smtClean="0">
                <a:latin typeface="Arial" pitchFamily="34" charset="0"/>
                <a:cs typeface="Arial" pitchFamily="34" charset="0"/>
              </a:rPr>
              <a:t>http://www.comp.nus.edu.sg/~damithch/df/device-fragmentation.htm</a:t>
            </a:r>
            <a:endParaRPr lang="en-US" sz="1200" dirty="0">
              <a:latin typeface="Arial" pitchFamily="34" charset="0"/>
              <a:cs typeface="Arial" pitchFamily="34" charset="0"/>
            </a:endParaRPr>
          </a:p>
        </p:txBody>
      </p:sp>
      <p:pic>
        <p:nvPicPr>
          <p:cNvPr id="2050" name="Picture 2" descr="C:\Users\IVA\Pictures\LOGOS\Android-Fragmentation[1].jpg"/>
          <p:cNvPicPr>
            <a:picLocks noGrp="1" noChangeAspect="1" noChangeArrowheads="1"/>
          </p:cNvPicPr>
          <p:nvPr>
            <p:ph sz="half" idx="2"/>
          </p:nvPr>
        </p:nvPicPr>
        <p:blipFill>
          <a:blip r:embed="rId2" cstate="print"/>
          <a:srcRect/>
          <a:stretch>
            <a:fillRect/>
          </a:stretch>
        </p:blipFill>
        <p:spPr bwMode="auto">
          <a:xfrm>
            <a:off x="5029200" y="2362200"/>
            <a:ext cx="3760498" cy="309112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029200" y="1600200"/>
            <a:ext cx="3962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057400" lvl="8" indent="0">
              <a:buNone/>
            </a:pPr>
            <a:r>
              <a:rPr lang="en-US" sz="1200" dirty="0" err="1" smtClean="0"/>
              <a:t>iPhone</a:t>
            </a:r>
            <a:r>
              <a:rPr lang="en-US" sz="1200" dirty="0" smtClean="0"/>
              <a:t> SDK:</a:t>
            </a:r>
          </a:p>
          <a:p>
            <a:pPr marL="2057400" lvl="8" indent="0">
              <a:buNone/>
            </a:pPr>
            <a:r>
              <a:rPr lang="en-US" sz="1200" dirty="0" smtClean="0"/>
              <a:t>http://www.morgana.ca/freedev.html</a:t>
            </a:r>
          </a:p>
        </p:txBody>
      </p:sp>
      <p:sp>
        <p:nvSpPr>
          <p:cNvPr id="2" name="Content Placeholder 1"/>
          <p:cNvSpPr>
            <a:spLocks noGrp="1"/>
          </p:cNvSpPr>
          <p:nvPr>
            <p:ph sz="half" idx="1"/>
          </p:nvPr>
        </p:nvSpPr>
        <p:spPr>
          <a:xfrm>
            <a:off x="457200" y="1481329"/>
            <a:ext cx="4038600" cy="1719071"/>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endParaRPr lang="en-US" b="1" i="1" dirty="0" smtClean="0"/>
          </a:p>
          <a:p>
            <a:r>
              <a:rPr lang="en-US" b="1" i="1" dirty="0" smtClean="0"/>
              <a:t>S</a:t>
            </a:r>
            <a:r>
              <a:rPr lang="en-US" i="1" dirty="0" smtClean="0"/>
              <a:t>oftware </a:t>
            </a:r>
            <a:r>
              <a:rPr lang="en-US" b="1" i="1" dirty="0" smtClean="0"/>
              <a:t>D</a:t>
            </a:r>
            <a:r>
              <a:rPr lang="en-US" i="1" dirty="0" smtClean="0"/>
              <a:t>evelopment </a:t>
            </a:r>
            <a:r>
              <a:rPr lang="en-US" b="1" i="1" dirty="0" smtClean="0"/>
              <a:t>K</a:t>
            </a:r>
            <a:r>
              <a:rPr lang="en-US" i="1" dirty="0" smtClean="0"/>
              <a:t>it</a:t>
            </a:r>
            <a:r>
              <a:rPr lang="en-US" i="1" dirty="0"/>
              <a:t>,</a:t>
            </a:r>
            <a:r>
              <a:rPr lang="en-US" dirty="0"/>
              <a:t> a programming package that enables a programmer to develop applications for a specific platform. Typically an SDK includes one or more APIs, programming tools, and </a:t>
            </a:r>
            <a:r>
              <a:rPr lang="en-US" dirty="0" smtClean="0"/>
              <a:t>documentation.</a:t>
            </a:r>
            <a:endParaRPr lang="en-US" dirty="0"/>
          </a:p>
        </p:txBody>
      </p:sp>
      <p:sp>
        <p:nvSpPr>
          <p:cNvPr id="4" name="Footer Placeholder 3"/>
          <p:cNvSpPr>
            <a:spLocks noGrp="1"/>
          </p:cNvSpPr>
          <p:nvPr>
            <p:ph type="ftr" sz="quarter" idx="11"/>
          </p:nvPr>
        </p:nvSpPr>
        <p:spPr>
          <a:xfrm>
            <a:off x="381000" y="6407944"/>
            <a:ext cx="28956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1"/>
                </a:solidFill>
              </a:rPr>
              <a:pPr/>
              <a:t>35</a:t>
            </a:fld>
            <a:endParaRPr lang="en-US" dirty="0">
              <a:solidFill>
                <a:schemeClr val="tx1"/>
              </a:solidFill>
            </a:endParaRPr>
          </a:p>
        </p:txBody>
      </p:sp>
      <p:sp>
        <p:nvSpPr>
          <p:cNvPr id="6" name="Title 5"/>
          <p:cNvSpPr>
            <a:spLocks noGrp="1"/>
          </p:cNvSpPr>
          <p:nvPr>
            <p:ph type="title"/>
          </p:nvPr>
        </p:nvSpPr>
        <p:spPr>
          <a:xfrm>
            <a:off x="457200" y="304800"/>
            <a:ext cx="8229600" cy="533400"/>
          </a:xfrm>
        </p:spPr>
        <p:style>
          <a:lnRef idx="1">
            <a:schemeClr val="accent1"/>
          </a:lnRef>
          <a:fillRef idx="2">
            <a:schemeClr val="accent1"/>
          </a:fillRef>
          <a:effectRef idx="1">
            <a:schemeClr val="accent1"/>
          </a:effectRef>
          <a:fontRef idx="minor">
            <a:schemeClr val="dk1"/>
          </a:fontRef>
        </p:style>
        <p:txBody>
          <a:bodyPr>
            <a:noAutofit/>
          </a:bodyPr>
          <a:lstStyle/>
          <a:p>
            <a:r>
              <a:rPr lang="en-US" sz="3200" dirty="0" smtClean="0">
                <a:solidFill>
                  <a:schemeClr val="tx1"/>
                </a:solidFill>
              </a:rPr>
              <a:t>Term to know: SDK</a:t>
            </a:r>
            <a:endParaRPr lang="en-US" sz="3200" dirty="0">
              <a:solidFill>
                <a:schemeClr val="tx1"/>
              </a:solidFill>
            </a:endParaRPr>
          </a:p>
        </p:txBody>
      </p:sp>
      <p:sp>
        <p:nvSpPr>
          <p:cNvPr id="7" name="Content Placeholder 6"/>
          <p:cNvSpPr>
            <a:spLocks noGrp="1"/>
          </p:cNvSpPr>
          <p:nvPr>
            <p:ph sz="half" idx="2"/>
          </p:nvPr>
        </p:nvSpPr>
        <p:spPr>
          <a:xfrm>
            <a:off x="4178808" y="1600200"/>
            <a:ext cx="4507992" cy="4525963"/>
          </a:xfrm>
        </p:spPr>
        <p:txBody>
          <a:bodyPr/>
          <a:lstStyle/>
          <a:p>
            <a:pPr marL="2057400" lvl="8" indent="0">
              <a:buNone/>
            </a:pPr>
            <a:r>
              <a:rPr lang="en-US" sz="1200" dirty="0" smtClean="0">
                <a:solidFill>
                  <a:srgbClr val="7030A0"/>
                </a:solidFill>
              </a:rPr>
              <a:t>	</a:t>
            </a:r>
            <a:endParaRPr lang="en-US" dirty="0" smtClean="0"/>
          </a:p>
          <a:p>
            <a:pPr lvl="8">
              <a:buNone/>
            </a:pPr>
            <a:endParaRPr lang="en-US" sz="1200" dirty="0" smtClean="0">
              <a:solidFill>
                <a:srgbClr val="7030A0"/>
              </a:solidFill>
            </a:endParaRPr>
          </a:p>
          <a:p>
            <a:pPr lvl="8">
              <a:buNone/>
            </a:pPr>
            <a:endParaRPr lang="en-US" sz="1200" dirty="0">
              <a:solidFill>
                <a:srgbClr val="7030A0"/>
              </a:solidFill>
            </a:endParaRPr>
          </a:p>
        </p:txBody>
      </p:sp>
      <p:pic>
        <p:nvPicPr>
          <p:cNvPr id="9" name="Picture 2" descr="C:\Users\ivettedo\Pictures\PROJECT\product_sdk_overview_bg[1] (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962400"/>
            <a:ext cx="4264914"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ivettedo\Pictures\PROJECT\iphone-sdk[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1447800"/>
            <a:ext cx="1752601" cy="10223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ivettedo\Pictures\PROJECT\windows-phone-sdk[1].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00600" y="4267200"/>
            <a:ext cx="1831920" cy="914400"/>
          </a:xfrm>
          <a:prstGeom prst="rect">
            <a:avLst/>
          </a:prstGeom>
          <a:noFill/>
          <a:ln>
            <a:solidFill>
              <a:srgbClr val="7030A0"/>
            </a:solidFill>
          </a:ln>
          <a:extLst>
            <a:ext uri="{909E8E84-426E-40DD-AFC4-6F175D3DCCD1}">
              <a14:hiddenFill xmlns:a14="http://schemas.microsoft.com/office/drawing/2010/main" xmlns="">
                <a:solidFill>
                  <a:srgbClr val="FFFFFF"/>
                </a:solidFill>
              </a14:hiddenFill>
            </a:ext>
          </a:extLst>
        </p:spPr>
      </p:pic>
      <p:pic>
        <p:nvPicPr>
          <p:cNvPr id="4098" name="Picture 2" descr="C:\Users\IVA\Pictures\LOGOS\android2[1].png"/>
          <p:cNvPicPr>
            <a:picLocks noChangeAspect="1" noChangeArrowheads="1"/>
          </p:cNvPicPr>
          <p:nvPr/>
        </p:nvPicPr>
        <p:blipFill>
          <a:blip r:embed="rId5" cstate="print"/>
          <a:srcRect/>
          <a:stretch>
            <a:fillRect/>
          </a:stretch>
        </p:blipFill>
        <p:spPr bwMode="auto">
          <a:xfrm>
            <a:off x="4800600" y="2743200"/>
            <a:ext cx="1752600" cy="1227900"/>
          </a:xfrm>
          <a:prstGeom prst="rect">
            <a:avLst/>
          </a:prstGeom>
          <a:noFill/>
        </p:spPr>
      </p:pic>
      <p:sp>
        <p:nvSpPr>
          <p:cNvPr id="12" name="Rectangle 11"/>
          <p:cNvSpPr/>
          <p:nvPr/>
        </p:nvSpPr>
        <p:spPr>
          <a:xfrm>
            <a:off x="6629400" y="2895600"/>
            <a:ext cx="23622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200" dirty="0" smtClean="0">
                <a:solidFill>
                  <a:srgbClr val="7030A0"/>
                </a:solidFill>
              </a:rPr>
              <a:t>Android SDK:</a:t>
            </a:r>
          </a:p>
          <a:p>
            <a:r>
              <a:rPr lang="en-US" sz="1200" dirty="0" smtClean="0">
                <a:solidFill>
                  <a:srgbClr val="7030A0"/>
                </a:solidFill>
              </a:rPr>
              <a:t>http://developer.android.com/training/basics/firstapp/index.html</a:t>
            </a:r>
            <a:endParaRPr lang="en-US" sz="1200" dirty="0">
              <a:solidFill>
                <a:srgbClr val="7030A0"/>
              </a:solidFill>
            </a:endParaRPr>
          </a:p>
        </p:txBody>
      </p:sp>
      <p:sp>
        <p:nvSpPr>
          <p:cNvPr id="13" name="Rectangle 12"/>
          <p:cNvSpPr/>
          <p:nvPr/>
        </p:nvSpPr>
        <p:spPr>
          <a:xfrm>
            <a:off x="6705600" y="4343400"/>
            <a:ext cx="21336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200" dirty="0" smtClean="0"/>
              <a:t>Windows Phone SDK:</a:t>
            </a:r>
          </a:p>
          <a:p>
            <a:r>
              <a:rPr lang="en-US" sz="1200" dirty="0" smtClean="0"/>
              <a:t>http://msdn.microsoft.com/en-us/library/ff402523(v=vs.92).aspx</a:t>
            </a:r>
          </a:p>
        </p:txBody>
      </p:sp>
    </p:spTree>
    <p:extLst>
      <p:ext uri="{BB962C8B-B14F-4D97-AF65-F5344CB8AC3E}">
        <p14:creationId xmlns:p14="http://schemas.microsoft.com/office/powerpoint/2010/main" xmlns="" val="2623906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371600"/>
            <a:ext cx="4191000" cy="5105400"/>
          </a:xfrm>
        </p:spPr>
        <p:style>
          <a:lnRef idx="1">
            <a:schemeClr val="accent1"/>
          </a:lnRef>
          <a:fillRef idx="2">
            <a:schemeClr val="accent1"/>
          </a:fillRef>
          <a:effectRef idx="1">
            <a:schemeClr val="accent1"/>
          </a:effectRef>
          <a:fontRef idx="minor">
            <a:schemeClr val="dk1"/>
          </a:fontRef>
        </p:style>
        <p:txBody>
          <a:bodyPr>
            <a:normAutofit fontScale="32500" lnSpcReduction="20000"/>
          </a:bodyPr>
          <a:lstStyle/>
          <a:p>
            <a:endParaRPr lang="en-US" sz="4300" dirty="0" smtClean="0"/>
          </a:p>
          <a:p>
            <a:r>
              <a:rPr lang="en-US" sz="4900" dirty="0" smtClean="0">
                <a:latin typeface="Arial" pitchFamily="34" charset="0"/>
                <a:cs typeface="Arial" pitchFamily="34" charset="0"/>
              </a:rPr>
              <a:t>A </a:t>
            </a:r>
            <a:r>
              <a:rPr lang="en-US" sz="4900" b="1" i="1" dirty="0" smtClean="0">
                <a:latin typeface="Arial" pitchFamily="34" charset="0"/>
                <a:cs typeface="Arial" pitchFamily="34" charset="0"/>
              </a:rPr>
              <a:t>software development kit </a:t>
            </a:r>
            <a:r>
              <a:rPr lang="en-US" sz="4900" dirty="0" smtClean="0">
                <a:latin typeface="Arial" pitchFamily="34" charset="0"/>
                <a:cs typeface="Arial" pitchFamily="34" charset="0"/>
              </a:rPr>
              <a:t>is typically a set of software development tools that allows the creation of applications for a certain software package, software framework, hardware platform, computer system, video game console, operating system, or similar platform.</a:t>
            </a:r>
          </a:p>
          <a:p>
            <a:r>
              <a:rPr lang="en-US" sz="4900" dirty="0" smtClean="0">
                <a:latin typeface="Arial" pitchFamily="34" charset="0"/>
                <a:cs typeface="Arial" pitchFamily="34" charset="0"/>
              </a:rPr>
              <a:t>It may be something as simple as an application programming interface (API) in the form of some files to interface to a particular programming language or include sophisticated hardware to communicate with a certain embedded system. </a:t>
            </a:r>
          </a:p>
          <a:p>
            <a:r>
              <a:rPr lang="en-US" sz="4900" dirty="0" smtClean="0">
                <a:latin typeface="Arial" pitchFamily="34" charset="0"/>
                <a:cs typeface="Arial" pitchFamily="34" charset="0"/>
              </a:rPr>
              <a:t>Common tools include debugging aids and other utilities often presented in an integrated development environment (IDE). </a:t>
            </a:r>
          </a:p>
          <a:p>
            <a:r>
              <a:rPr lang="en-US" sz="4900" dirty="0" smtClean="0">
                <a:latin typeface="Arial" pitchFamily="34" charset="0"/>
                <a:cs typeface="Arial" pitchFamily="34" charset="0"/>
              </a:rPr>
              <a:t>SDKs also frequently include sample code and supporting technical notes or other supporting documentation to help clarify points from the primary reference material.</a:t>
            </a:r>
          </a:p>
          <a:p>
            <a:endParaRPr lang="en-US" dirty="0"/>
          </a:p>
        </p:txBody>
      </p:sp>
      <p:sp>
        <p:nvSpPr>
          <p:cNvPr id="4" name="Footer Placeholder 3"/>
          <p:cNvSpPr>
            <a:spLocks noGrp="1"/>
          </p:cNvSpPr>
          <p:nvPr>
            <p:ph type="ftr" sz="quarter" idx="11"/>
          </p:nvPr>
        </p:nvSpPr>
        <p:spPr>
          <a:xfrm>
            <a:off x="152400" y="6407944"/>
            <a:ext cx="33528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1"/>
                </a:solidFill>
              </a:rPr>
              <a:pPr/>
              <a:t>36</a:t>
            </a:fld>
            <a:endParaRPr lang="en-US" dirty="0">
              <a:solidFill>
                <a:schemeClr val="tx1"/>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solidFill>
                  <a:srgbClr val="C00000"/>
                </a:solidFill>
                <a:latin typeface="Arial" pitchFamily="34" charset="0"/>
                <a:cs typeface="Arial" pitchFamily="34" charset="0"/>
              </a:rPr>
              <a:t>Interview Question: </a:t>
            </a:r>
            <a:r>
              <a:rPr lang="en-US" dirty="0" smtClean="0">
                <a:latin typeface="Arial" pitchFamily="34" charset="0"/>
                <a:cs typeface="Arial" pitchFamily="34" charset="0"/>
              </a:rPr>
              <a:t>What is SDK?</a:t>
            </a:r>
            <a:endParaRPr lang="en-US" dirty="0">
              <a:latin typeface="Arial" pitchFamily="34" charset="0"/>
              <a:cs typeface="Arial" pitchFamily="34" charset="0"/>
            </a:endParaRPr>
          </a:p>
        </p:txBody>
      </p:sp>
      <p:pic>
        <p:nvPicPr>
          <p:cNvPr id="13314" name="Picture 2" descr="C:\Users\IVA\Pictures\LOGOS\apple-iphone-sdk[1].jpg"/>
          <p:cNvPicPr>
            <a:picLocks noGrp="1" noChangeAspect="1" noChangeArrowheads="1"/>
          </p:cNvPicPr>
          <p:nvPr>
            <p:ph sz="half" idx="2"/>
          </p:nvPr>
        </p:nvPicPr>
        <p:blipFill>
          <a:blip r:embed="rId2" cstate="print"/>
          <a:srcRect/>
          <a:stretch>
            <a:fillRect/>
          </a:stretch>
        </p:blipFill>
        <p:spPr bwMode="auto">
          <a:xfrm>
            <a:off x="7162800" y="1219200"/>
            <a:ext cx="1538417" cy="1185863"/>
          </a:xfrm>
          <a:prstGeom prst="rect">
            <a:avLst/>
          </a:prstGeom>
          <a:noFill/>
        </p:spPr>
      </p:pic>
      <p:pic>
        <p:nvPicPr>
          <p:cNvPr id="13315" name="Picture 3" descr="C:\Users\IVA\Pictures\LOGOS\samsung-bada-sdk-1.2[1].jpg"/>
          <p:cNvPicPr>
            <a:picLocks noChangeAspect="1" noChangeArrowheads="1"/>
          </p:cNvPicPr>
          <p:nvPr/>
        </p:nvPicPr>
        <p:blipFill>
          <a:blip r:embed="rId3" cstate="print"/>
          <a:srcRect/>
          <a:stretch>
            <a:fillRect/>
          </a:stretch>
        </p:blipFill>
        <p:spPr bwMode="auto">
          <a:xfrm>
            <a:off x="7010400" y="2667000"/>
            <a:ext cx="1821657" cy="1295400"/>
          </a:xfrm>
          <a:prstGeom prst="rect">
            <a:avLst/>
          </a:prstGeom>
          <a:noFill/>
        </p:spPr>
      </p:pic>
      <p:pic>
        <p:nvPicPr>
          <p:cNvPr id="13316" name="Picture 4" descr="C:\Users\IVA\Pictures\LOGOS\imagesCAM9EUAT.jpg"/>
          <p:cNvPicPr>
            <a:picLocks noChangeAspect="1" noChangeArrowheads="1"/>
          </p:cNvPicPr>
          <p:nvPr/>
        </p:nvPicPr>
        <p:blipFill>
          <a:blip r:embed="rId4" cstate="print"/>
          <a:srcRect/>
          <a:stretch>
            <a:fillRect/>
          </a:stretch>
        </p:blipFill>
        <p:spPr bwMode="auto">
          <a:xfrm>
            <a:off x="6629400" y="4343400"/>
            <a:ext cx="1756639" cy="1643063"/>
          </a:xfrm>
          <a:prstGeom prst="rect">
            <a:avLst/>
          </a:prstGeom>
          <a:noFill/>
        </p:spPr>
      </p:pic>
      <p:pic>
        <p:nvPicPr>
          <p:cNvPr id="13317" name="Picture 5" descr="C:\Users\IVA\Pictures\LOGOS\android-developer-logo[1].png"/>
          <p:cNvPicPr>
            <a:picLocks noChangeAspect="1" noChangeArrowheads="1"/>
          </p:cNvPicPr>
          <p:nvPr/>
        </p:nvPicPr>
        <p:blipFill>
          <a:blip r:embed="rId5" cstate="print"/>
          <a:srcRect/>
          <a:stretch>
            <a:fillRect/>
          </a:stretch>
        </p:blipFill>
        <p:spPr bwMode="auto">
          <a:xfrm>
            <a:off x="4572000" y="2819400"/>
            <a:ext cx="1978901" cy="2295525"/>
          </a:xfrm>
          <a:prstGeom prst="rect">
            <a:avLst/>
          </a:prstGeom>
          <a:noFill/>
        </p:spPr>
      </p:pic>
      <p:pic>
        <p:nvPicPr>
          <p:cNvPr id="13318" name="Picture 6" descr="C:\Users\IVA\Pictures\LOGOS\windows-phone-sdk[1].gif"/>
          <p:cNvPicPr>
            <a:picLocks noChangeAspect="1" noChangeArrowheads="1"/>
          </p:cNvPicPr>
          <p:nvPr/>
        </p:nvPicPr>
        <p:blipFill>
          <a:blip r:embed="rId6" cstate="print"/>
          <a:srcRect/>
          <a:stretch>
            <a:fillRect/>
          </a:stretch>
        </p:blipFill>
        <p:spPr bwMode="auto">
          <a:xfrm>
            <a:off x="4724400" y="1600200"/>
            <a:ext cx="2032288" cy="101441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178808" y="1600201"/>
            <a:ext cx="3520440" cy="4267199"/>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buNone/>
            </a:pPr>
            <a:r>
              <a:rPr lang="en-US" b="1" dirty="0" smtClean="0"/>
              <a:t>Un-rooted  </a:t>
            </a:r>
            <a:r>
              <a:rPr lang="en-US" dirty="0" smtClean="0"/>
              <a:t>phone will have pre-set OS configuration and you will be not able to change system settings. </a:t>
            </a:r>
          </a:p>
          <a:p>
            <a:pPr>
              <a:buNone/>
            </a:pPr>
            <a:r>
              <a:rPr lang="en-US" b="1" dirty="0" smtClean="0"/>
              <a:t>Rooted </a:t>
            </a:r>
            <a:r>
              <a:rPr lang="en-US" dirty="0" smtClean="0"/>
              <a:t>phone means that you could install whatever your liked or change settings and configuration of your phone. Basically, rooted phone allows you to have administrator rights.</a:t>
            </a:r>
            <a:br>
              <a:rPr lang="en-US" dirty="0" smtClean="0"/>
            </a:br>
            <a:endParaRPr lang="en-US" dirty="0"/>
          </a:p>
        </p:txBody>
      </p:sp>
      <p:sp>
        <p:nvSpPr>
          <p:cNvPr id="4" name="Footer Placeholder 3"/>
          <p:cNvSpPr>
            <a:spLocks noGrp="1"/>
          </p:cNvSpPr>
          <p:nvPr>
            <p:ph type="ftr" sz="quarter" idx="11"/>
          </p:nvPr>
        </p:nvSpPr>
        <p:spPr>
          <a:xfrm>
            <a:off x="228600" y="6407944"/>
            <a:ext cx="28194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25000"/>
                  </a:schemeClr>
                </a:solidFill>
              </a:rPr>
              <a:pPr/>
              <a:t>37</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lstStyle/>
          <a:p>
            <a:r>
              <a:rPr lang="en-US" dirty="0" smtClean="0"/>
              <a:t>Rooted vs. un-rooted phone</a:t>
            </a:r>
            <a:endParaRPr lang="en-US" dirty="0"/>
          </a:p>
        </p:txBody>
      </p:sp>
      <p:sp>
        <p:nvSpPr>
          <p:cNvPr id="7" name="Rectangle 6"/>
          <p:cNvSpPr/>
          <p:nvPr/>
        </p:nvSpPr>
        <p:spPr>
          <a:xfrm>
            <a:off x="152400" y="5715000"/>
            <a:ext cx="502920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400" dirty="0" smtClean="0">
                <a:latin typeface="Arial" pitchFamily="34" charset="0"/>
                <a:cs typeface="Arial" pitchFamily="34" charset="0"/>
              </a:rPr>
              <a:t>http://www.theverge.com/2011/12/7/2585779/android-history</a:t>
            </a:r>
            <a:endParaRPr lang="en-US" sz="1400" dirty="0">
              <a:latin typeface="Arial" pitchFamily="34" charset="0"/>
              <a:cs typeface="Arial" pitchFamily="34" charset="0"/>
            </a:endParaRPr>
          </a:p>
        </p:txBody>
      </p:sp>
      <p:pic>
        <p:nvPicPr>
          <p:cNvPr id="8" name="Picture 2" descr="C:\Users\IVA\Pictures\LOGOS\android-os[1] (2).jpg"/>
          <p:cNvPicPr>
            <a:picLocks noGrp="1" noChangeAspect="1" noChangeArrowheads="1"/>
          </p:cNvPicPr>
          <p:nvPr>
            <p:ph sz="half" idx="1"/>
          </p:nvPr>
        </p:nvPicPr>
        <p:blipFill>
          <a:blip r:embed="rId2" cstate="print"/>
          <a:srcRect/>
          <a:stretch>
            <a:fillRect/>
          </a:stretch>
        </p:blipFill>
        <p:spPr bwMode="auto">
          <a:xfrm>
            <a:off x="457200" y="1981200"/>
            <a:ext cx="3415395" cy="2770981"/>
          </a:xfrm>
          <a:prstGeom prst="rect">
            <a:avLst/>
          </a:prstGeom>
          <a:noFill/>
        </p:spPr>
      </p:pic>
      <p:sp>
        <p:nvSpPr>
          <p:cNvPr id="9" name="Rectangle 8"/>
          <p:cNvSpPr/>
          <p:nvPr/>
        </p:nvSpPr>
        <p:spPr>
          <a:xfrm>
            <a:off x="762000" y="5181600"/>
            <a:ext cx="2024913"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1400" dirty="0" smtClean="0">
                <a:latin typeface="Arial" pitchFamily="34" charset="0"/>
                <a:cs typeface="Arial" pitchFamily="34" charset="0"/>
              </a:rPr>
              <a:t>http://root-android.org</a:t>
            </a:r>
            <a:r>
              <a:rPr lang="en-US" dirty="0" smtClean="0"/>
              <a: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0"/>
            <a:ext cx="3520440" cy="47244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en-US" dirty="0" smtClean="0"/>
              <a:t>Unlocked cell phones are mobile phones that can be used on any GSM network with interchangeable SIM cards. </a:t>
            </a:r>
          </a:p>
          <a:p>
            <a:r>
              <a:rPr lang="en-US" dirty="0" smtClean="0"/>
              <a:t>No matter which carrier makes the card, the phone will be able to recognize it and send voice and data over the network. </a:t>
            </a:r>
          </a:p>
          <a:p>
            <a:r>
              <a:rPr lang="en-US" dirty="0" smtClean="0"/>
              <a:t>This contrasts with a locked phone, which is bound to a specific cell phone service provider (or carrier) network with software settings, and is typically offered with a contract when someone starts mobile service.</a:t>
            </a:r>
            <a:endParaRPr lang="en-US" dirty="0"/>
          </a:p>
        </p:txBody>
      </p:sp>
      <p:sp>
        <p:nvSpPr>
          <p:cNvPr id="4" name="Footer Placeholder 3"/>
          <p:cNvSpPr>
            <a:spLocks noGrp="1"/>
          </p:cNvSpPr>
          <p:nvPr>
            <p:ph type="ftr" sz="quarter" idx="11"/>
          </p:nvPr>
        </p:nvSpPr>
        <p:spPr>
          <a:xfrm>
            <a:off x="304800" y="6407944"/>
            <a:ext cx="30480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382000" y="6407944"/>
            <a:ext cx="631032" cy="365125"/>
          </a:xfrm>
        </p:spPr>
        <p:txBody>
          <a:bodyPr/>
          <a:lstStyle/>
          <a:p>
            <a:fld id="{B6F15528-21DE-4FAA-801E-634DDDAF4B2B}" type="slidenum">
              <a:rPr lang="en-US" smtClean="0">
                <a:solidFill>
                  <a:schemeClr val="tx2">
                    <a:lumMod val="25000"/>
                  </a:schemeClr>
                </a:solidFill>
              </a:rPr>
              <a:pPr/>
              <a:t>38</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lstStyle/>
          <a:p>
            <a:r>
              <a:rPr lang="en-US" dirty="0" smtClean="0"/>
              <a:t>Locked vs. un-locked phone</a:t>
            </a:r>
            <a:endParaRPr lang="en-US" dirty="0"/>
          </a:p>
        </p:txBody>
      </p:sp>
      <p:pic>
        <p:nvPicPr>
          <p:cNvPr id="1026" name="Picture 2" descr="http://graphics8.nytimes.com/images/2007/10/31/technology/personaltech/01basics.600.jpg"/>
          <p:cNvPicPr>
            <a:picLocks noChangeAspect="1" noChangeArrowheads="1"/>
          </p:cNvPicPr>
          <p:nvPr/>
        </p:nvPicPr>
        <p:blipFill>
          <a:blip r:embed="rId2" cstate="print"/>
          <a:srcRect/>
          <a:stretch>
            <a:fillRect/>
          </a:stretch>
        </p:blipFill>
        <p:spPr bwMode="auto">
          <a:xfrm>
            <a:off x="4038600" y="2743200"/>
            <a:ext cx="4955662" cy="2362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295400"/>
            <a:ext cx="4038600" cy="487680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endParaRPr lang="en-US" dirty="0" smtClean="0"/>
          </a:p>
          <a:p>
            <a:r>
              <a:rPr lang="en-US" sz="2900" b="1" dirty="0" err="1" smtClean="0">
                <a:latin typeface="Arial" pitchFamily="34" charset="0"/>
                <a:cs typeface="Arial" pitchFamily="34" charset="0"/>
              </a:rPr>
              <a:t>Jailbreaking</a:t>
            </a:r>
            <a:r>
              <a:rPr lang="en-US" sz="2900" b="1" dirty="0" smtClean="0">
                <a:latin typeface="Arial" pitchFamily="34" charset="0"/>
                <a:cs typeface="Arial" pitchFamily="34" charset="0"/>
              </a:rPr>
              <a:t> is the process that modified </a:t>
            </a:r>
            <a:r>
              <a:rPr lang="en-US" sz="2900" b="1" dirty="0" err="1" smtClean="0">
                <a:latin typeface="Arial" pitchFamily="34" charset="0"/>
                <a:cs typeface="Arial" pitchFamily="34" charset="0"/>
              </a:rPr>
              <a:t>iOS</a:t>
            </a:r>
            <a:r>
              <a:rPr lang="en-US" sz="2900" b="1" dirty="0" smtClean="0">
                <a:latin typeface="Arial" pitchFamily="34" charset="0"/>
                <a:cs typeface="Arial" pitchFamily="34" charset="0"/>
              </a:rPr>
              <a:t> to run unsigned code in order to gain access to files that Apple wouldn’t normally let you access.</a:t>
            </a:r>
          </a:p>
          <a:p>
            <a:r>
              <a:rPr lang="en-US" sz="2900" dirty="0" err="1" smtClean="0">
                <a:latin typeface="Arial" pitchFamily="34" charset="0"/>
                <a:cs typeface="Arial" pitchFamily="34" charset="0"/>
              </a:rPr>
              <a:t>Jailbreaking</a:t>
            </a:r>
            <a:r>
              <a:rPr lang="en-US" sz="2900" dirty="0" smtClean="0">
                <a:latin typeface="Arial" pitchFamily="34" charset="0"/>
                <a:cs typeface="Arial" pitchFamily="34" charset="0"/>
              </a:rPr>
              <a:t> adds unofficial application installers to your </a:t>
            </a:r>
            <a:r>
              <a:rPr lang="en-US" sz="2900" dirty="0" err="1" smtClean="0">
                <a:latin typeface="Arial" pitchFamily="34" charset="0"/>
                <a:cs typeface="Arial" pitchFamily="34" charset="0"/>
              </a:rPr>
              <a:t>iOS</a:t>
            </a:r>
            <a:r>
              <a:rPr lang="en-US" sz="2900" dirty="0" smtClean="0">
                <a:latin typeface="Arial" pitchFamily="34" charset="0"/>
                <a:cs typeface="Arial" pitchFamily="34" charset="0"/>
              </a:rPr>
              <a:t> device, which </a:t>
            </a:r>
            <a:r>
              <a:rPr lang="en-US" sz="2900" b="1" dirty="0" smtClean="0">
                <a:latin typeface="Arial" pitchFamily="34" charset="0"/>
                <a:cs typeface="Arial" pitchFamily="34" charset="0"/>
              </a:rPr>
              <a:t>let you download many 3rd-party applications and extensions that are unavailable through the App Store.</a:t>
            </a:r>
          </a:p>
          <a:p>
            <a:r>
              <a:rPr lang="en-US" sz="2900" dirty="0" smtClean="0">
                <a:latin typeface="Arial" pitchFamily="34" charset="0"/>
                <a:cs typeface="Arial" pitchFamily="34" charset="0"/>
              </a:rPr>
              <a:t>You can install extensions that give you </a:t>
            </a:r>
            <a:r>
              <a:rPr lang="en-US" sz="2900" b="1" dirty="0" smtClean="0">
                <a:latin typeface="Arial" pitchFamily="34" charset="0"/>
                <a:cs typeface="Arial" pitchFamily="34" charset="0"/>
              </a:rPr>
              <a:t>instant access to your system settings </a:t>
            </a:r>
            <a:r>
              <a:rPr lang="en-US" sz="2900" dirty="0" smtClean="0">
                <a:latin typeface="Arial" pitchFamily="34" charset="0"/>
                <a:cs typeface="Arial" pitchFamily="34" charset="0"/>
              </a:rPr>
              <a:t>from anywhere on your </a:t>
            </a:r>
            <a:r>
              <a:rPr lang="en-US" sz="2900" dirty="0" err="1" smtClean="0">
                <a:latin typeface="Arial" pitchFamily="34" charset="0"/>
                <a:cs typeface="Arial" pitchFamily="34" charset="0"/>
              </a:rPr>
              <a:t>iOS</a:t>
            </a:r>
            <a:r>
              <a:rPr lang="en-US" sz="2900" dirty="0" smtClean="0">
                <a:latin typeface="Arial" pitchFamily="34" charset="0"/>
                <a:cs typeface="Arial" pitchFamily="34" charset="0"/>
              </a:rPr>
              <a:t> device, bypassing certain Apple restrictions or find packages that </a:t>
            </a:r>
            <a:r>
              <a:rPr lang="en-US" sz="2900" b="1" dirty="0" smtClean="0">
                <a:latin typeface="Arial" pitchFamily="34" charset="0"/>
                <a:cs typeface="Arial" pitchFamily="34" charset="0"/>
              </a:rPr>
              <a:t>give you administrator control </a:t>
            </a:r>
            <a:r>
              <a:rPr lang="en-US" sz="2900" dirty="0" smtClean="0">
                <a:latin typeface="Arial" pitchFamily="34" charset="0"/>
                <a:cs typeface="Arial" pitchFamily="34" charset="0"/>
              </a:rPr>
              <a:t>over your </a:t>
            </a:r>
            <a:r>
              <a:rPr lang="en-US" sz="2900" dirty="0" err="1" smtClean="0">
                <a:latin typeface="Arial" pitchFamily="34" charset="0"/>
                <a:cs typeface="Arial" pitchFamily="34" charset="0"/>
              </a:rPr>
              <a:t>iOS</a:t>
            </a:r>
            <a:r>
              <a:rPr lang="en-US" sz="2900" dirty="0" smtClean="0">
                <a:latin typeface="Arial" pitchFamily="34" charset="0"/>
                <a:cs typeface="Arial" pitchFamily="34" charset="0"/>
              </a:rPr>
              <a:t> or carrier experience</a:t>
            </a:r>
            <a:r>
              <a:rPr lang="en-US" dirty="0" smtClean="0"/>
              <a:t>.</a:t>
            </a:r>
          </a:p>
          <a:p>
            <a:pPr>
              <a:buNone/>
            </a:pPr>
            <a:endParaRPr lang="en-US" dirty="0"/>
          </a:p>
        </p:txBody>
      </p:sp>
      <p:sp>
        <p:nvSpPr>
          <p:cNvPr id="4" name="Footer Placeholder 3"/>
          <p:cNvSpPr>
            <a:spLocks noGrp="1"/>
          </p:cNvSpPr>
          <p:nvPr>
            <p:ph type="ftr" sz="quarter" idx="11"/>
          </p:nvPr>
        </p:nvSpPr>
        <p:spPr>
          <a:xfrm>
            <a:off x="228600" y="6407944"/>
            <a:ext cx="28194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1"/>
                </a:solidFill>
              </a:rPr>
              <a:pPr/>
              <a:t>39</a:t>
            </a:fld>
            <a:endParaRPr lang="en-US" dirty="0">
              <a:solidFill>
                <a:schemeClr val="tx1"/>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solidFill>
                  <a:schemeClr val="tx1"/>
                </a:solidFill>
              </a:rPr>
              <a:t>Definition to know: Jailbreak</a:t>
            </a:r>
            <a:endParaRPr lang="en-US" dirty="0">
              <a:solidFill>
                <a:schemeClr val="tx1"/>
              </a:solidFill>
            </a:endParaRPr>
          </a:p>
        </p:txBody>
      </p:sp>
      <p:pic>
        <p:nvPicPr>
          <p:cNvPr id="3074" name="Picture 2" descr="C:\Users\IVA\Pictures\LOGOS\iphone_jailbreak_pirate[1].jpg"/>
          <p:cNvPicPr>
            <a:picLocks noGrp="1" noChangeAspect="1" noChangeArrowheads="1"/>
          </p:cNvPicPr>
          <p:nvPr>
            <p:ph sz="half" idx="2"/>
          </p:nvPr>
        </p:nvPicPr>
        <p:blipFill>
          <a:blip r:embed="rId2" cstate="print"/>
          <a:srcRect/>
          <a:stretch>
            <a:fillRect/>
          </a:stretch>
        </p:blipFill>
        <p:spPr bwMode="auto">
          <a:xfrm>
            <a:off x="5334000" y="1905000"/>
            <a:ext cx="3157537" cy="3886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Pictures\LOGOS\cloud1[1].jpg"/>
          <p:cNvPicPr>
            <a:picLocks noChangeAspect="1" noChangeArrowheads="1"/>
          </p:cNvPicPr>
          <p:nvPr/>
        </p:nvPicPr>
        <p:blipFill>
          <a:blip r:embed="rId2" cstate="print"/>
          <a:srcRect/>
          <a:stretch>
            <a:fillRect/>
          </a:stretch>
        </p:blipFill>
        <p:spPr bwMode="auto">
          <a:xfrm>
            <a:off x="1371600" y="1447800"/>
            <a:ext cx="6515100" cy="4876800"/>
          </a:xfrm>
          <a:prstGeom prst="rect">
            <a:avLst/>
          </a:prstGeom>
          <a:noFill/>
        </p:spPr>
      </p:pic>
      <p:sp>
        <p:nvSpPr>
          <p:cNvPr id="4" name="Footer Placeholder 3"/>
          <p:cNvSpPr>
            <a:spLocks noGrp="1"/>
          </p:cNvSpPr>
          <p:nvPr>
            <p:ph type="ftr" sz="quarter" idx="11"/>
          </p:nvPr>
        </p:nvSpPr>
        <p:spPr>
          <a:xfrm>
            <a:off x="228600" y="6407944"/>
            <a:ext cx="28194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05800" y="6477000"/>
            <a:ext cx="588336" cy="228600"/>
          </a:xfrm>
        </p:spPr>
        <p:txBody>
          <a:bodyPr/>
          <a:lstStyle/>
          <a:p>
            <a:fld id="{B6F15528-21DE-4FAA-801E-634DDDAF4B2B}" type="slidenum">
              <a:rPr lang="en-US" smtClean="0">
                <a:solidFill>
                  <a:schemeClr val="tx1"/>
                </a:solidFill>
              </a:rPr>
              <a:pPr/>
              <a:t>4</a:t>
            </a:fld>
            <a:endParaRPr lang="en-US" dirty="0">
              <a:solidFill>
                <a:schemeClr val="tx1"/>
              </a:solidFill>
            </a:endParaRPr>
          </a:p>
        </p:txBody>
      </p:sp>
      <p:sp>
        <p:nvSpPr>
          <p:cNvPr id="7" name="Title 6"/>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600" dirty="0" smtClean="0">
                <a:latin typeface="Arial" pitchFamily="34" charset="0"/>
                <a:cs typeface="Arial" pitchFamily="34" charset="0"/>
              </a:rPr>
              <a:t>Mobile OS/Platforms Fundamental</a:t>
            </a:r>
            <a:endParaRPr lang="en-US" sz="3600" dirty="0">
              <a:latin typeface="Arial" pitchFamily="34" charset="0"/>
              <a:cs typeface="Arial" pitchFamily="34" charset="0"/>
            </a:endParaRPr>
          </a:p>
        </p:txBody>
      </p:sp>
      <p:pic>
        <p:nvPicPr>
          <p:cNvPr id="2050" name="Picture 2" descr="C:\Users\IVA\Pictures\smartphones[1].jpg"/>
          <p:cNvPicPr>
            <a:picLocks noGrp="1" noChangeAspect="1" noChangeArrowheads="1"/>
          </p:cNvPicPr>
          <p:nvPr>
            <p:ph idx="1"/>
          </p:nvPr>
        </p:nvPicPr>
        <p:blipFill>
          <a:blip r:embed="rId3" cstate="print"/>
          <a:srcRect/>
          <a:stretch>
            <a:fillRect/>
          </a:stretch>
        </p:blipFill>
        <p:spPr bwMode="auto">
          <a:xfrm>
            <a:off x="2103120" y="1915319"/>
            <a:ext cx="4937760" cy="3657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52600"/>
            <a:ext cx="4038600" cy="4081272"/>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000" b="1" i="1" dirty="0" smtClean="0"/>
          </a:p>
          <a:p>
            <a:r>
              <a:rPr lang="en-US" sz="2000" b="1" i="1" dirty="0" smtClean="0">
                <a:latin typeface="Arial" pitchFamily="34" charset="0"/>
                <a:cs typeface="Arial" pitchFamily="34" charset="0"/>
              </a:rPr>
              <a:t>compile</a:t>
            </a:r>
            <a:r>
              <a:rPr lang="en-US" sz="2000" dirty="0" smtClean="0">
                <a:latin typeface="Arial" pitchFamily="34" charset="0"/>
                <a:cs typeface="Arial" pitchFamily="34" charset="0"/>
              </a:rPr>
              <a:t>  - Produce (something: list, file, application) by assembling information collected from other sources;</a:t>
            </a:r>
          </a:p>
          <a:p>
            <a:r>
              <a:rPr lang="en-US" sz="2000" b="1" i="1" dirty="0" smtClean="0">
                <a:latin typeface="Arial" pitchFamily="34" charset="0"/>
                <a:cs typeface="Arial" pitchFamily="34" charset="0"/>
              </a:rPr>
              <a:t>debug - </a:t>
            </a:r>
            <a:r>
              <a:rPr lang="en-US" sz="2000" dirty="0" smtClean="0">
                <a:latin typeface="Arial" pitchFamily="34" charset="0"/>
                <a:cs typeface="Arial" pitchFamily="34" charset="0"/>
              </a:rPr>
              <a:t>Identify and remove errors from (computer hardware or software).</a:t>
            </a:r>
            <a:endParaRPr lang="en-US" sz="2000" b="1" i="1" dirty="0" smtClean="0">
              <a:latin typeface="Arial" pitchFamily="34" charset="0"/>
              <a:cs typeface="Arial" pitchFamily="34" charset="0"/>
            </a:endParaRPr>
          </a:p>
          <a:p>
            <a:r>
              <a:rPr lang="en-US" sz="2000" b="1" i="1" dirty="0" smtClean="0">
                <a:latin typeface="Arial" pitchFamily="34" charset="0"/>
                <a:cs typeface="Arial" pitchFamily="34" charset="0"/>
              </a:rPr>
              <a:t>deploy - </a:t>
            </a:r>
            <a:r>
              <a:rPr lang="en-US" sz="2000" dirty="0" smtClean="0">
                <a:latin typeface="Arial" pitchFamily="34" charset="0"/>
                <a:cs typeface="Arial" pitchFamily="34" charset="0"/>
              </a:rPr>
              <a:t>To bring (something: application) into action</a:t>
            </a:r>
            <a:endParaRPr lang="en-US" sz="2000" b="1" i="1" dirty="0">
              <a:latin typeface="Arial" pitchFamily="34" charset="0"/>
              <a:cs typeface="Arial" pitchFamily="34" charset="0"/>
            </a:endParaRPr>
          </a:p>
        </p:txBody>
      </p:sp>
      <p:sp>
        <p:nvSpPr>
          <p:cNvPr id="4" name="Footer Placeholder 3"/>
          <p:cNvSpPr>
            <a:spLocks noGrp="1"/>
          </p:cNvSpPr>
          <p:nvPr>
            <p:ph type="ftr" sz="quarter" idx="11"/>
          </p:nvPr>
        </p:nvSpPr>
        <p:spPr>
          <a:xfrm>
            <a:off x="457200" y="6407944"/>
            <a:ext cx="31242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2">
                    <a:lumMod val="25000"/>
                  </a:schemeClr>
                </a:solidFill>
              </a:rPr>
              <a:pPr/>
              <a:t>40</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5635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solidFill>
                  <a:srgbClr val="002060"/>
                </a:solidFill>
                <a:latin typeface="Arial" pitchFamily="34" charset="0"/>
                <a:cs typeface="Arial" pitchFamily="34" charset="0"/>
              </a:rPr>
              <a:t>Build Professional Language:</a:t>
            </a:r>
            <a:endParaRPr lang="en-US" dirty="0">
              <a:solidFill>
                <a:srgbClr val="002060"/>
              </a:solidFill>
              <a:latin typeface="Arial" pitchFamily="34" charset="0"/>
              <a:cs typeface="Arial" pitchFamily="34" charset="0"/>
            </a:endParaRPr>
          </a:p>
        </p:txBody>
      </p:sp>
      <p:pic>
        <p:nvPicPr>
          <p:cNvPr id="81921" name="Picture 1" descr="C:\Users\IVA\Pictures\LOGOS\framework1[1].jpg"/>
          <p:cNvPicPr>
            <a:picLocks noChangeAspect="1" noChangeArrowheads="1"/>
          </p:cNvPicPr>
          <p:nvPr/>
        </p:nvPicPr>
        <p:blipFill>
          <a:blip r:embed="rId2" cstate="print"/>
          <a:srcRect/>
          <a:stretch>
            <a:fillRect/>
          </a:stretch>
        </p:blipFill>
        <p:spPr bwMode="auto">
          <a:xfrm>
            <a:off x="4800599" y="2209800"/>
            <a:ext cx="3897923" cy="3200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81000" y="6407944"/>
            <a:ext cx="26670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05800" y="6477000"/>
            <a:ext cx="588336" cy="228600"/>
          </a:xfrm>
        </p:spPr>
        <p:txBody>
          <a:bodyPr/>
          <a:lstStyle/>
          <a:p>
            <a:fld id="{B6F15528-21DE-4FAA-801E-634DDDAF4B2B}" type="slidenum">
              <a:rPr lang="en-US" smtClean="0">
                <a:solidFill>
                  <a:schemeClr val="tx1"/>
                </a:solidFill>
              </a:rPr>
              <a:pPr/>
              <a:t>5</a:t>
            </a:fld>
            <a:endParaRPr lang="en-US" dirty="0">
              <a:solidFill>
                <a:schemeClr val="tx1"/>
              </a:solidFill>
            </a:endParaRPr>
          </a:p>
        </p:txBody>
      </p:sp>
      <p:sp>
        <p:nvSpPr>
          <p:cNvPr id="7" name="Title 6"/>
          <p:cNvSpPr>
            <a:spLocks noGrp="1"/>
          </p:cNvSpPr>
          <p:nvPr>
            <p:ph type="title"/>
          </p:nvPr>
        </p:nvSpPr>
        <p:spPr>
          <a:xfrm>
            <a:off x="457200" y="274638"/>
            <a:ext cx="8229600" cy="487362"/>
          </a:xfrm>
        </p:spPr>
        <p:style>
          <a:lnRef idx="1">
            <a:schemeClr val="accent1"/>
          </a:lnRef>
          <a:fillRef idx="2">
            <a:schemeClr val="accent1"/>
          </a:fillRef>
          <a:effectRef idx="1">
            <a:schemeClr val="accent1"/>
          </a:effectRef>
          <a:fontRef idx="minor">
            <a:schemeClr val="dk1"/>
          </a:fontRef>
        </p:style>
        <p:txBody>
          <a:bodyPr>
            <a:noAutofit/>
          </a:bodyPr>
          <a:lstStyle/>
          <a:p>
            <a:r>
              <a:rPr lang="en-US" sz="3200" dirty="0" smtClean="0">
                <a:solidFill>
                  <a:schemeClr val="tx1"/>
                </a:solidFill>
                <a:latin typeface="Arial" pitchFamily="34" charset="0"/>
                <a:cs typeface="Arial" pitchFamily="34" charset="0"/>
              </a:rPr>
              <a:t>Clarify definition of Platform:</a:t>
            </a:r>
            <a:endParaRPr lang="en-US" sz="3200" dirty="0">
              <a:solidFill>
                <a:schemeClr val="tx1"/>
              </a:solidFill>
              <a:latin typeface="Arial" pitchFamily="34" charset="0"/>
              <a:cs typeface="Arial" pitchFamily="34" charset="0"/>
            </a:endParaRPr>
          </a:p>
        </p:txBody>
      </p:sp>
      <p:sp>
        <p:nvSpPr>
          <p:cNvPr id="6" name="Content Placeholder 1"/>
          <p:cNvSpPr>
            <a:spLocks noGrp="1"/>
          </p:cNvSpPr>
          <p:nvPr>
            <p:ph idx="1"/>
          </p:nvPr>
        </p:nvSpPr>
        <p:spPr>
          <a:xfrm>
            <a:off x="457200" y="4876800"/>
            <a:ext cx="8229600" cy="1511491"/>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endParaRPr lang="en-US" dirty="0" smtClean="0"/>
          </a:p>
          <a:p>
            <a:r>
              <a:rPr lang="en-US" dirty="0" smtClean="0">
                <a:latin typeface="Arial" pitchFamily="34" charset="0"/>
                <a:cs typeface="Arial" pitchFamily="34" charset="0"/>
              </a:rPr>
              <a:t>1. </a:t>
            </a:r>
            <a:r>
              <a:rPr lang="en-US" b="1" i="1" dirty="0" smtClean="0">
                <a:latin typeface="Arial" pitchFamily="34" charset="0"/>
                <a:cs typeface="Arial" pitchFamily="34" charset="0"/>
              </a:rPr>
              <a:t>Platform</a:t>
            </a:r>
            <a:r>
              <a:rPr lang="en-US" dirty="0" smtClean="0">
                <a:latin typeface="Arial" pitchFamily="34" charset="0"/>
                <a:cs typeface="Arial" pitchFamily="34" charset="0"/>
              </a:rPr>
              <a:t>  as Conceptual Mobile Architecture.</a:t>
            </a:r>
          </a:p>
          <a:p>
            <a:r>
              <a:rPr lang="en-US" dirty="0" smtClean="0">
                <a:latin typeface="Arial" pitchFamily="34" charset="0"/>
                <a:cs typeface="Arial" pitchFamily="34" charset="0"/>
              </a:rPr>
              <a:t>2. </a:t>
            </a:r>
            <a:r>
              <a:rPr lang="en-US" b="1" i="1" dirty="0" smtClean="0">
                <a:latin typeface="Arial" pitchFamily="34" charset="0"/>
                <a:cs typeface="Arial" pitchFamily="34" charset="0"/>
              </a:rPr>
              <a:t>Platform</a:t>
            </a:r>
            <a:r>
              <a:rPr lang="en-US" dirty="0" smtClean="0">
                <a:latin typeface="Arial" pitchFamily="34" charset="0"/>
                <a:cs typeface="Arial" pitchFamily="34" charset="0"/>
              </a:rPr>
              <a:t>  as an Operating System. </a:t>
            </a:r>
          </a:p>
          <a:p>
            <a:r>
              <a:rPr lang="en-US" dirty="0" smtClean="0">
                <a:latin typeface="Arial" pitchFamily="34" charset="0"/>
                <a:cs typeface="Arial" pitchFamily="34" charset="0"/>
              </a:rPr>
              <a:t>3. </a:t>
            </a:r>
            <a:r>
              <a:rPr lang="en-US" b="1" i="1" dirty="0" smtClean="0">
                <a:latin typeface="Arial" pitchFamily="34" charset="0"/>
                <a:cs typeface="Arial" pitchFamily="34" charset="0"/>
              </a:rPr>
              <a:t>Platform</a:t>
            </a:r>
            <a:r>
              <a:rPr lang="en-US" dirty="0" smtClean="0">
                <a:latin typeface="Arial" pitchFamily="34" charset="0"/>
                <a:cs typeface="Arial" pitchFamily="34" charset="0"/>
              </a:rPr>
              <a:t>  as an Application Development base.</a:t>
            </a:r>
          </a:p>
          <a:p>
            <a:r>
              <a:rPr lang="en-US" dirty="0" smtClean="0">
                <a:latin typeface="Arial" pitchFamily="34" charset="0"/>
                <a:cs typeface="Arial" pitchFamily="34" charset="0"/>
              </a:rPr>
              <a:t>4. </a:t>
            </a:r>
            <a:r>
              <a:rPr lang="en-US" b="1" i="1" dirty="0" smtClean="0">
                <a:latin typeface="Arial" pitchFamily="34" charset="0"/>
                <a:cs typeface="Arial" pitchFamily="34" charset="0"/>
              </a:rPr>
              <a:t>Platform</a:t>
            </a:r>
            <a:r>
              <a:rPr lang="en-US" dirty="0" smtClean="0">
                <a:latin typeface="Arial" pitchFamily="34" charset="0"/>
                <a:cs typeface="Arial" pitchFamily="34" charset="0"/>
              </a:rPr>
              <a:t>  as a kernel/platform, buffer and bridge between hardware and software</a:t>
            </a:r>
          </a:p>
          <a:p>
            <a:r>
              <a:rPr lang="en-US" dirty="0" smtClean="0">
                <a:latin typeface="Arial" pitchFamily="34" charset="0"/>
                <a:cs typeface="Arial" pitchFamily="34" charset="0"/>
              </a:rPr>
              <a:t>5.</a:t>
            </a:r>
            <a:r>
              <a:rPr lang="en-US" b="1" i="1" dirty="0" smtClean="0">
                <a:latin typeface="Arial" pitchFamily="34" charset="0"/>
                <a:cs typeface="Arial" pitchFamily="34" charset="0"/>
              </a:rPr>
              <a:t> Platform  </a:t>
            </a:r>
            <a:r>
              <a:rPr lang="en-US" dirty="0" smtClean="0">
                <a:latin typeface="Arial" pitchFamily="34" charset="0"/>
                <a:cs typeface="Arial" pitchFamily="34" charset="0"/>
              </a:rPr>
              <a:t>as a core programming language in which all program for device are written</a:t>
            </a:r>
            <a:endParaRPr lang="en-US" dirty="0">
              <a:latin typeface="Arial" pitchFamily="34" charset="0"/>
              <a:cs typeface="Arial" pitchFamily="34" charset="0"/>
            </a:endParaRPr>
          </a:p>
        </p:txBody>
      </p:sp>
      <p:pic>
        <p:nvPicPr>
          <p:cNvPr id="1027" name="Picture 3" descr="C:\Users\IVA\Pictures\Mobile-Marketing1[1].jpg"/>
          <p:cNvPicPr>
            <a:picLocks noChangeAspect="1" noChangeArrowheads="1"/>
          </p:cNvPicPr>
          <p:nvPr/>
        </p:nvPicPr>
        <p:blipFill>
          <a:blip r:embed="rId2" cstate="print"/>
          <a:srcRect/>
          <a:stretch>
            <a:fillRect/>
          </a:stretch>
        </p:blipFill>
        <p:spPr bwMode="auto">
          <a:xfrm>
            <a:off x="2057400" y="990600"/>
            <a:ext cx="5003800" cy="37528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24400" y="1295400"/>
            <a:ext cx="4038600" cy="47244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endParaRPr lang="en-US" dirty="0" smtClean="0"/>
          </a:p>
          <a:p>
            <a:r>
              <a:rPr lang="en-US" dirty="0" smtClean="0">
                <a:latin typeface="Arial" pitchFamily="34" charset="0"/>
                <a:cs typeface="Arial" pitchFamily="34" charset="0"/>
              </a:rPr>
              <a:t>The terms</a:t>
            </a:r>
            <a:r>
              <a:rPr lang="en-US" b="1" dirty="0" smtClean="0">
                <a:latin typeface="Arial" pitchFamily="34" charset="0"/>
                <a:cs typeface="Arial" pitchFamily="34" charset="0"/>
              </a:rPr>
              <a:t> </a:t>
            </a:r>
            <a:r>
              <a:rPr lang="en-US" b="1" i="1" dirty="0" smtClean="0">
                <a:latin typeface="Arial" pitchFamily="34" charset="0"/>
                <a:cs typeface="Arial" pitchFamily="34" charset="0"/>
              </a:rPr>
              <a:t>platform</a:t>
            </a:r>
            <a:r>
              <a:rPr lang="en-US" b="1" dirty="0" smtClean="0">
                <a:latin typeface="Arial" pitchFamily="34" charset="0"/>
                <a:cs typeface="Arial" pitchFamily="34" charset="0"/>
              </a:rPr>
              <a:t> </a:t>
            </a:r>
            <a:r>
              <a:rPr lang="en-US" dirty="0" smtClean="0">
                <a:latin typeface="Arial" pitchFamily="34" charset="0"/>
                <a:cs typeface="Arial" pitchFamily="34" charset="0"/>
              </a:rPr>
              <a:t>and </a:t>
            </a:r>
            <a:r>
              <a:rPr lang="en-US" b="1" i="1" dirty="0" smtClean="0">
                <a:latin typeface="Arial" pitchFamily="34" charset="0"/>
                <a:cs typeface="Arial" pitchFamily="34" charset="0"/>
              </a:rPr>
              <a:t>operating system </a:t>
            </a:r>
            <a:r>
              <a:rPr lang="en-US" dirty="0" smtClean="0">
                <a:latin typeface="Arial" pitchFamily="34" charset="0"/>
                <a:cs typeface="Arial" pitchFamily="34" charset="0"/>
              </a:rPr>
              <a:t>mean almost the same thing. </a:t>
            </a:r>
          </a:p>
          <a:p>
            <a:r>
              <a:rPr lang="en-US" b="1" dirty="0" smtClean="0">
                <a:latin typeface="Arial" pitchFamily="34" charset="0"/>
                <a:cs typeface="Arial" pitchFamily="34" charset="0"/>
              </a:rPr>
              <a:t>An operating system </a:t>
            </a:r>
            <a:r>
              <a:rPr lang="en-US" dirty="0" smtClean="0">
                <a:latin typeface="Arial" pitchFamily="34" charset="0"/>
                <a:cs typeface="Arial" pitchFamily="34" charset="0"/>
              </a:rPr>
              <a:t>lets your computer run and control its most basic functions, but the </a:t>
            </a:r>
            <a:r>
              <a:rPr lang="en-US" b="1" dirty="0" smtClean="0">
                <a:latin typeface="Arial" pitchFamily="34" charset="0"/>
                <a:cs typeface="Arial" pitchFamily="34" charset="0"/>
              </a:rPr>
              <a:t>platform</a:t>
            </a:r>
            <a:r>
              <a:rPr lang="en-US" dirty="0" smtClean="0">
                <a:latin typeface="Arial" pitchFamily="34" charset="0"/>
                <a:cs typeface="Arial" pitchFamily="34" charset="0"/>
              </a:rPr>
              <a:t>  is something, upon what programs/applications (like calendar or web browsers) can be installed and used.</a:t>
            </a:r>
          </a:p>
          <a:p>
            <a:r>
              <a:rPr lang="en-US" dirty="0" smtClean="0">
                <a:latin typeface="Arial" pitchFamily="34" charset="0"/>
                <a:cs typeface="Arial" pitchFamily="34" charset="0"/>
              </a:rPr>
              <a:t>Think of </a:t>
            </a:r>
            <a:r>
              <a:rPr lang="en-US" b="1" dirty="0" smtClean="0">
                <a:latin typeface="Arial" pitchFamily="34" charset="0"/>
                <a:cs typeface="Arial" pitchFamily="34" charset="0"/>
              </a:rPr>
              <a:t>platform</a:t>
            </a:r>
            <a:r>
              <a:rPr lang="en-US" dirty="0" smtClean="0">
                <a:latin typeface="Arial" pitchFamily="34" charset="0"/>
                <a:cs typeface="Arial" pitchFamily="34" charset="0"/>
              </a:rPr>
              <a:t> as a broader term denoting the difference between Mac and Windows in general, while </a:t>
            </a:r>
            <a:r>
              <a:rPr lang="en-US" b="1" dirty="0" smtClean="0">
                <a:latin typeface="Arial" pitchFamily="34" charset="0"/>
                <a:cs typeface="Arial" pitchFamily="34" charset="0"/>
              </a:rPr>
              <a:t>operating system</a:t>
            </a:r>
            <a:r>
              <a:rPr lang="en-US" dirty="0" smtClean="0">
                <a:latin typeface="Arial" pitchFamily="34" charset="0"/>
                <a:cs typeface="Arial" pitchFamily="34" charset="0"/>
              </a:rPr>
              <a:t> is more often used to when referring to specific versions of Windows or Mac.</a:t>
            </a:r>
            <a:endParaRPr lang="en-US" dirty="0">
              <a:latin typeface="Arial" pitchFamily="34" charset="0"/>
              <a:cs typeface="Arial" pitchFamily="34" charset="0"/>
            </a:endParaRPr>
          </a:p>
        </p:txBody>
      </p:sp>
      <p:sp>
        <p:nvSpPr>
          <p:cNvPr id="4" name="Footer Placeholder 3"/>
          <p:cNvSpPr>
            <a:spLocks noGrp="1"/>
          </p:cNvSpPr>
          <p:nvPr>
            <p:ph type="ftr" sz="quarter" idx="11"/>
          </p:nvPr>
        </p:nvSpPr>
        <p:spPr>
          <a:xfrm>
            <a:off x="228600" y="6407944"/>
            <a:ext cx="26670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305800" y="6477000"/>
            <a:ext cx="588336" cy="228600"/>
          </a:xfrm>
        </p:spPr>
        <p:txBody>
          <a:bodyPr/>
          <a:lstStyle/>
          <a:p>
            <a:fld id="{B6F15528-21DE-4FAA-801E-634DDDAF4B2B}" type="slidenum">
              <a:rPr lang="en-US" smtClean="0">
                <a:solidFill>
                  <a:schemeClr val="tx2">
                    <a:lumMod val="25000"/>
                  </a:schemeClr>
                </a:solidFill>
              </a:rPr>
              <a:pPr/>
              <a:t>6</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600" dirty="0" smtClean="0">
                <a:solidFill>
                  <a:schemeClr val="tx2">
                    <a:lumMod val="10000"/>
                  </a:schemeClr>
                </a:solidFill>
                <a:latin typeface="Arial" pitchFamily="34" charset="0"/>
                <a:cs typeface="Arial" pitchFamily="34" charset="0"/>
              </a:rPr>
              <a:t>Clarify confusion:  OS=Platform</a:t>
            </a:r>
            <a:endParaRPr lang="en-US" sz="3600" dirty="0">
              <a:solidFill>
                <a:schemeClr val="tx2">
                  <a:lumMod val="10000"/>
                </a:schemeClr>
              </a:solidFill>
              <a:latin typeface="Arial" pitchFamily="34" charset="0"/>
              <a:cs typeface="Arial" pitchFamily="34" charset="0"/>
            </a:endParaRPr>
          </a:p>
        </p:txBody>
      </p:sp>
      <p:sp>
        <p:nvSpPr>
          <p:cNvPr id="8" name="Rectangle 7"/>
          <p:cNvSpPr/>
          <p:nvPr/>
        </p:nvSpPr>
        <p:spPr>
          <a:xfrm>
            <a:off x="228600" y="6096000"/>
            <a:ext cx="4572000" cy="27699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r>
              <a:rPr lang="en-US" sz="1200" dirty="0" smtClean="0"/>
              <a:t>http://www.pcmag.com/category2/0,2806,2362,00.asp</a:t>
            </a:r>
            <a:endParaRPr lang="en-US" sz="1200" dirty="0"/>
          </a:p>
        </p:txBody>
      </p:sp>
      <p:pic>
        <p:nvPicPr>
          <p:cNvPr id="9" name="Picture 2" descr="C:\Users\IVA\Pictures\LOGOS\tower-sized[1].jpg"/>
          <p:cNvPicPr>
            <a:picLocks noChangeAspect="1" noChangeArrowheads="1"/>
          </p:cNvPicPr>
          <p:nvPr/>
        </p:nvPicPr>
        <p:blipFill>
          <a:blip r:embed="rId2" cstate="print"/>
          <a:srcRect/>
          <a:stretch>
            <a:fillRect/>
          </a:stretch>
        </p:blipFill>
        <p:spPr bwMode="auto">
          <a:xfrm>
            <a:off x="304800" y="2057400"/>
            <a:ext cx="4061569" cy="2895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334000" y="4191000"/>
            <a:ext cx="3581400" cy="1905000"/>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endParaRPr lang="en-US" sz="2600" i="1" dirty="0" smtClean="0"/>
          </a:p>
          <a:p>
            <a:r>
              <a:rPr lang="en-US" sz="2600" i="1" dirty="0" smtClean="0"/>
              <a:t>A mobile platform’s primary duty is to provide access to the devices. </a:t>
            </a:r>
          </a:p>
          <a:p>
            <a:r>
              <a:rPr lang="en-US" sz="2600" dirty="0" smtClean="0"/>
              <a:t>Like all software platforms, these are split into three categories: </a:t>
            </a:r>
            <a:r>
              <a:rPr lang="en-US" sz="2600" i="1" dirty="0" smtClean="0"/>
              <a:t>licensed, proprietary, and open source.</a:t>
            </a:r>
          </a:p>
          <a:p>
            <a:endParaRPr lang="en-US" dirty="0"/>
          </a:p>
        </p:txBody>
      </p:sp>
      <p:sp>
        <p:nvSpPr>
          <p:cNvPr id="3" name="Footer Placeholder 2"/>
          <p:cNvSpPr>
            <a:spLocks noGrp="1"/>
          </p:cNvSpPr>
          <p:nvPr>
            <p:ph type="ftr" sz="quarter" idx="11"/>
          </p:nvPr>
        </p:nvSpPr>
        <p:spPr>
          <a:xfrm>
            <a:off x="152400" y="6407944"/>
            <a:ext cx="28956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4" name="Slide Number Placeholder 3"/>
          <p:cNvSpPr>
            <a:spLocks noGrp="1"/>
          </p:cNvSpPr>
          <p:nvPr>
            <p:ph type="sldNum" sz="quarter" idx="12"/>
          </p:nvPr>
        </p:nvSpPr>
        <p:spPr>
          <a:xfrm>
            <a:off x="8305800" y="6477000"/>
            <a:ext cx="588336" cy="228600"/>
          </a:xfrm>
        </p:spPr>
        <p:txBody>
          <a:bodyPr/>
          <a:lstStyle/>
          <a:p>
            <a:fld id="{B6F15528-21DE-4FAA-801E-634DDDAF4B2B}" type="slidenum">
              <a:rPr lang="en-US" smtClean="0">
                <a:solidFill>
                  <a:schemeClr val="tx1"/>
                </a:solidFill>
              </a:rPr>
              <a:pPr/>
              <a:t>7</a:t>
            </a:fld>
            <a:endParaRPr lang="en-US" dirty="0">
              <a:solidFill>
                <a:schemeClr val="tx1"/>
              </a:solidFill>
            </a:endParaRPr>
          </a:p>
        </p:txBody>
      </p:sp>
      <p:sp>
        <p:nvSpPr>
          <p:cNvPr id="6" name="Title 5"/>
          <p:cNvSpPr>
            <a:spLocks noGrp="1"/>
          </p:cNvSpPr>
          <p:nvPr>
            <p:ph type="title"/>
          </p:nvPr>
        </p:nvSpPr>
        <p:spPr>
          <a:xfrm>
            <a:off x="457200" y="274638"/>
            <a:ext cx="8229600" cy="868362"/>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Types Mobile Platforms		</a:t>
            </a:r>
            <a:endParaRPr lang="en-US" sz="1200" dirty="0"/>
          </a:p>
        </p:txBody>
      </p:sp>
      <p:pic>
        <p:nvPicPr>
          <p:cNvPr id="7170" name="Picture 2" descr="C:\Users\IVA\Pictures\LOGOS\shootout_1[1].jpg"/>
          <p:cNvPicPr>
            <a:picLocks noGrp="1" noChangeAspect="1" noChangeArrowheads="1"/>
          </p:cNvPicPr>
          <p:nvPr>
            <p:ph sz="half" idx="2"/>
          </p:nvPr>
        </p:nvPicPr>
        <p:blipFill>
          <a:blip r:embed="rId2" cstate="print"/>
          <a:srcRect/>
          <a:stretch>
            <a:fillRect/>
          </a:stretch>
        </p:blipFill>
        <p:spPr bwMode="auto">
          <a:xfrm>
            <a:off x="5562600" y="1371600"/>
            <a:ext cx="3112934" cy="2590800"/>
          </a:xfrm>
          <a:prstGeom prst="rect">
            <a:avLst/>
          </a:prstGeom>
          <a:noFill/>
        </p:spPr>
      </p:pic>
      <p:graphicFrame>
        <p:nvGraphicFramePr>
          <p:cNvPr id="8" name="Diagram 7"/>
          <p:cNvGraphicFramePr/>
          <p:nvPr/>
        </p:nvGraphicFramePr>
        <p:xfrm>
          <a:off x="304800" y="1524000"/>
          <a:ext cx="487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029200" y="2133600"/>
            <a:ext cx="3657600" cy="358140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endParaRPr lang="en-US" dirty="0" smtClean="0"/>
          </a:p>
          <a:p>
            <a:r>
              <a:rPr lang="en-US" dirty="0" smtClean="0">
                <a:latin typeface="Arial" pitchFamily="34" charset="0"/>
                <a:cs typeface="Arial" pitchFamily="34" charset="0"/>
              </a:rPr>
              <a:t>The major goal of Licensed Platforms was to create a common platform of Application Programming Interfaces (APIs) development that work similarly across multiple devices with the minimum effort required to adapt the device differences.</a:t>
            </a:r>
          </a:p>
          <a:p>
            <a:r>
              <a:rPr lang="en-US" dirty="0" smtClean="0">
                <a:latin typeface="Arial" pitchFamily="34" charset="0"/>
                <a:cs typeface="Arial" pitchFamily="34" charset="0"/>
              </a:rPr>
              <a:t>Licensed platforms are sold to device makers for non-exclusive distribution on devices. </a:t>
            </a:r>
          </a:p>
          <a:p>
            <a:endParaRPr lang="en-US" dirty="0"/>
          </a:p>
        </p:txBody>
      </p:sp>
      <p:sp>
        <p:nvSpPr>
          <p:cNvPr id="4" name="Footer Placeholder 3"/>
          <p:cNvSpPr>
            <a:spLocks noGrp="1"/>
          </p:cNvSpPr>
          <p:nvPr>
            <p:ph type="ftr" sz="quarter" idx="11"/>
          </p:nvPr>
        </p:nvSpPr>
        <p:spPr>
          <a:xfrm>
            <a:off x="228600" y="6407944"/>
            <a:ext cx="28956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82000" y="6477000"/>
            <a:ext cx="588336" cy="228600"/>
          </a:xfrm>
        </p:spPr>
        <p:txBody>
          <a:bodyPr/>
          <a:lstStyle/>
          <a:p>
            <a:fld id="{B6F15528-21DE-4FAA-801E-634DDDAF4B2B}" type="slidenum">
              <a:rPr lang="en-US" smtClean="0">
                <a:solidFill>
                  <a:schemeClr val="tx1"/>
                </a:solidFill>
              </a:rPr>
              <a:pPr/>
              <a:t>8</a:t>
            </a:fld>
            <a:endParaRPr lang="en-US" dirty="0">
              <a:solidFill>
                <a:schemeClr val="tx1"/>
              </a:solidFill>
            </a:endParaRPr>
          </a:p>
        </p:txBody>
      </p:sp>
      <p:sp>
        <p:nvSpPr>
          <p:cNvPr id="6" name="Title 5"/>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lstStyle/>
          <a:p>
            <a:r>
              <a:rPr lang="en-US" sz="3600" dirty="0" smtClean="0">
                <a:latin typeface="Arial" pitchFamily="34" charset="0"/>
                <a:cs typeface="Arial" pitchFamily="34" charset="0"/>
              </a:rPr>
              <a:t>Platforms: Licensed</a:t>
            </a:r>
            <a:r>
              <a:rPr lang="en-US" dirty="0" smtClean="0"/>
              <a:t>			</a:t>
            </a:r>
            <a:endParaRPr lang="en-US" sz="1400" dirty="0">
              <a:latin typeface="Arial" pitchFamily="34" charset="0"/>
              <a:cs typeface="Arial" pitchFamily="34" charset="0"/>
            </a:endParaRPr>
          </a:p>
        </p:txBody>
      </p:sp>
      <p:pic>
        <p:nvPicPr>
          <p:cNvPr id="9" name="Picture 2" descr="C:\Users\IVA\Pictures\LOGOS\jme[1].jpg"/>
          <p:cNvPicPr>
            <a:picLocks noGrp="1" noChangeAspect="1" noChangeArrowheads="1"/>
          </p:cNvPicPr>
          <p:nvPr>
            <p:ph sz="half" idx="1"/>
          </p:nvPr>
        </p:nvPicPr>
        <p:blipFill>
          <a:blip r:embed="rId2" cstate="print"/>
          <a:srcRect/>
          <a:stretch>
            <a:fillRect/>
          </a:stretch>
        </p:blipFill>
        <p:spPr bwMode="auto">
          <a:xfrm>
            <a:off x="609600" y="2590800"/>
            <a:ext cx="1365171" cy="1600200"/>
          </a:xfrm>
          <a:prstGeom prst="rect">
            <a:avLst/>
          </a:prstGeom>
          <a:noFill/>
        </p:spPr>
      </p:pic>
      <p:pic>
        <p:nvPicPr>
          <p:cNvPr id="10" name="Picture 3" descr="C:\Users\IVA\Pictures\LOGOS\logoBrew[1].gif"/>
          <p:cNvPicPr>
            <a:picLocks noChangeAspect="1" noChangeArrowheads="1"/>
          </p:cNvPicPr>
          <p:nvPr/>
        </p:nvPicPr>
        <p:blipFill>
          <a:blip r:embed="rId3" cstate="print"/>
          <a:srcRect/>
          <a:stretch>
            <a:fillRect/>
          </a:stretch>
        </p:blipFill>
        <p:spPr bwMode="auto">
          <a:xfrm>
            <a:off x="2667000" y="2895600"/>
            <a:ext cx="1897617" cy="1228725"/>
          </a:xfrm>
          <a:prstGeom prst="rect">
            <a:avLst/>
          </a:prstGeom>
          <a:noFill/>
        </p:spPr>
      </p:pic>
      <p:pic>
        <p:nvPicPr>
          <p:cNvPr id="12" name="Picture 3" descr="C:\Users\IVA\Pictures\LOGOS\z_LiMo-Foundation-Logo[1].jpg"/>
          <p:cNvPicPr>
            <a:picLocks noChangeAspect="1" noChangeArrowheads="1"/>
          </p:cNvPicPr>
          <p:nvPr/>
        </p:nvPicPr>
        <p:blipFill>
          <a:blip r:embed="rId4" cstate="print"/>
          <a:srcRect/>
          <a:stretch>
            <a:fillRect/>
          </a:stretch>
        </p:blipFill>
        <p:spPr bwMode="auto">
          <a:xfrm>
            <a:off x="1600200" y="4495800"/>
            <a:ext cx="1416351" cy="1784603"/>
          </a:xfrm>
          <a:prstGeom prst="rect">
            <a:avLst/>
          </a:prstGeom>
          <a:noFill/>
        </p:spPr>
      </p:pic>
      <p:sp>
        <p:nvSpPr>
          <p:cNvPr id="13" name="Rounded Rectangle 12"/>
          <p:cNvSpPr/>
          <p:nvPr/>
        </p:nvSpPr>
        <p:spPr>
          <a:xfrm>
            <a:off x="609600" y="1371600"/>
            <a:ext cx="25146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latin typeface="Arial" pitchFamily="34" charset="0"/>
                <a:cs typeface="Arial" pitchFamily="34" charset="0"/>
              </a:rPr>
              <a:t>Following are the licensed platforms: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4953000"/>
            <a:ext cx="7391400" cy="838200"/>
          </a:xfrm>
        </p:spPr>
        <p:style>
          <a:lnRef idx="1">
            <a:schemeClr val="accent4"/>
          </a:lnRef>
          <a:fillRef idx="2">
            <a:schemeClr val="accent4"/>
          </a:fillRef>
          <a:effectRef idx="1">
            <a:schemeClr val="accent4"/>
          </a:effectRef>
          <a:fontRef idx="minor">
            <a:schemeClr val="dk1"/>
          </a:fontRef>
        </p:style>
        <p:txBody>
          <a:bodyPr>
            <a:noAutofit/>
          </a:bodyPr>
          <a:lstStyle/>
          <a:p>
            <a:r>
              <a:rPr lang="en-US" sz="1600" b="1" dirty="0" smtClean="0"/>
              <a:t>Proprietary platforms </a:t>
            </a:r>
            <a:r>
              <a:rPr lang="en-US" sz="1600" dirty="0" smtClean="0"/>
              <a:t>are conceptualizes, designs, develops and sells by device-makers for use on their devices. </a:t>
            </a:r>
          </a:p>
          <a:p>
            <a:r>
              <a:rPr lang="en-US" sz="1600" dirty="0" smtClean="0"/>
              <a:t>They are not available for use by competing device makers.</a:t>
            </a:r>
            <a:br>
              <a:rPr lang="en-US" sz="1600" dirty="0" smtClean="0"/>
            </a:br>
            <a:r>
              <a:rPr lang="en-US" sz="1600" dirty="0" smtClean="0"/>
              <a:t/>
            </a:r>
            <a:br>
              <a:rPr lang="en-US" sz="1600" dirty="0" smtClean="0"/>
            </a:br>
            <a:endParaRPr lang="en-US" sz="1600" dirty="0"/>
          </a:p>
        </p:txBody>
      </p:sp>
      <p:sp>
        <p:nvSpPr>
          <p:cNvPr id="4" name="Footer Placeholder 3"/>
          <p:cNvSpPr>
            <a:spLocks noGrp="1"/>
          </p:cNvSpPr>
          <p:nvPr>
            <p:ph type="ftr" sz="quarter" idx="11"/>
          </p:nvPr>
        </p:nvSpPr>
        <p:spPr>
          <a:xfrm>
            <a:off x="304800" y="6407944"/>
            <a:ext cx="2667000" cy="365125"/>
          </a:xfrm>
        </p:spPr>
        <p:txBody>
          <a:bodyPr/>
          <a:lstStyle/>
          <a:p>
            <a:r>
              <a:rPr lang="en-US" dirty="0" smtClean="0">
                <a:solidFill>
                  <a:schemeClr val="tx1"/>
                </a:solidFill>
              </a:rPr>
              <a:t>Copyright </a:t>
            </a:r>
            <a:r>
              <a:rPr lang="en-US" dirty="0" err="1" smtClean="0">
                <a:solidFill>
                  <a:schemeClr val="tx1"/>
                </a:solidFill>
              </a:rPr>
              <a:t>Portnov</a:t>
            </a:r>
            <a:r>
              <a:rPr lang="en-US" dirty="0" smtClean="0">
                <a:solidFill>
                  <a:schemeClr val="tx1"/>
                </a:solidFill>
              </a:rPr>
              <a:t> Computer School 2012</a:t>
            </a:r>
            <a:endParaRPr lang="en-US" dirty="0">
              <a:solidFill>
                <a:schemeClr val="tx1"/>
              </a:solidFill>
            </a:endParaRPr>
          </a:p>
        </p:txBody>
      </p:sp>
      <p:sp>
        <p:nvSpPr>
          <p:cNvPr id="5" name="Slide Number Placeholder 4"/>
          <p:cNvSpPr>
            <a:spLocks noGrp="1"/>
          </p:cNvSpPr>
          <p:nvPr>
            <p:ph type="sldNum" sz="quarter" idx="12"/>
          </p:nvPr>
        </p:nvSpPr>
        <p:spPr>
          <a:xfrm>
            <a:off x="8382000" y="6400800"/>
            <a:ext cx="588336" cy="228600"/>
          </a:xfrm>
        </p:spPr>
        <p:txBody>
          <a:bodyPr/>
          <a:lstStyle/>
          <a:p>
            <a:fld id="{B6F15528-21DE-4FAA-801E-634DDDAF4B2B}" type="slidenum">
              <a:rPr lang="en-US" smtClean="0">
                <a:solidFill>
                  <a:schemeClr val="tx1"/>
                </a:solidFill>
              </a:rPr>
              <a:pPr/>
              <a:t>9</a:t>
            </a:fld>
            <a:endParaRPr lang="en-US" dirty="0">
              <a:solidFill>
                <a:schemeClr val="tx1"/>
              </a:solidFill>
            </a:endParaRPr>
          </a:p>
        </p:txBody>
      </p:sp>
      <p:sp>
        <p:nvSpPr>
          <p:cNvPr id="6" name="Title 5"/>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
            </a:r>
            <a:br>
              <a:rPr lang="en-US" dirty="0" smtClean="0"/>
            </a:br>
            <a:r>
              <a:rPr lang="en-US" dirty="0" smtClean="0"/>
              <a:t>Proprietary Platforms 	</a:t>
            </a:r>
            <a:endParaRPr lang="en-US" sz="1200" dirty="0"/>
          </a:p>
        </p:txBody>
      </p:sp>
      <p:pic>
        <p:nvPicPr>
          <p:cNvPr id="126977" name="Picture 1" descr="C:\Users\IVA\Pictures\LOGOS\article-new_ehow_images_a07_va_d7_advantages-disadvantages-proprietary-operating-system-800x800[1].jpg"/>
          <p:cNvPicPr>
            <a:picLocks noChangeAspect="1" noChangeArrowheads="1"/>
          </p:cNvPicPr>
          <p:nvPr/>
        </p:nvPicPr>
        <p:blipFill>
          <a:blip r:embed="rId2" cstate="print"/>
          <a:srcRect/>
          <a:stretch>
            <a:fillRect/>
          </a:stretch>
        </p:blipFill>
        <p:spPr bwMode="auto">
          <a:xfrm>
            <a:off x="2590800" y="2133600"/>
            <a:ext cx="3810000" cy="2743200"/>
          </a:xfrm>
          <a:prstGeom prst="rect">
            <a:avLst/>
          </a:prstGeom>
          <a:noFill/>
        </p:spPr>
      </p:pic>
      <p:sp>
        <p:nvSpPr>
          <p:cNvPr id="9" name="Rectangle 8"/>
          <p:cNvSpPr/>
          <p:nvPr/>
        </p:nvSpPr>
        <p:spPr>
          <a:xfrm>
            <a:off x="228601" y="2057400"/>
            <a:ext cx="220979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t>Simplified User Experience</a:t>
            </a:r>
            <a:endParaRPr lang="en-US" dirty="0"/>
          </a:p>
        </p:txBody>
      </p:sp>
      <p:sp>
        <p:nvSpPr>
          <p:cNvPr id="10" name="Rounded Rectangle 9"/>
          <p:cNvSpPr/>
          <p:nvPr/>
        </p:nvSpPr>
        <p:spPr>
          <a:xfrm>
            <a:off x="685800" y="1219200"/>
            <a:ext cx="1524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GOOD</a:t>
            </a:r>
            <a:endParaRPr lang="en-US" i="1" dirty="0"/>
          </a:p>
        </p:txBody>
      </p:sp>
      <p:sp>
        <p:nvSpPr>
          <p:cNvPr id="11" name="Rounded Rectangle 10"/>
          <p:cNvSpPr/>
          <p:nvPr/>
        </p:nvSpPr>
        <p:spPr>
          <a:xfrm>
            <a:off x="6400800" y="1295400"/>
            <a:ext cx="1676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BAD</a:t>
            </a:r>
            <a:endParaRPr lang="en-US" i="1" dirty="0"/>
          </a:p>
        </p:txBody>
      </p:sp>
      <p:sp>
        <p:nvSpPr>
          <p:cNvPr id="12" name="Rectangle 11"/>
          <p:cNvSpPr/>
          <p:nvPr/>
        </p:nvSpPr>
        <p:spPr>
          <a:xfrm>
            <a:off x="228600" y="2895600"/>
            <a:ext cx="2133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t>User Multiplier Effect</a:t>
            </a:r>
            <a:endParaRPr lang="en-US" dirty="0"/>
          </a:p>
        </p:txBody>
      </p:sp>
      <p:sp>
        <p:nvSpPr>
          <p:cNvPr id="13" name="Rectangle 12"/>
          <p:cNvSpPr/>
          <p:nvPr/>
        </p:nvSpPr>
        <p:spPr>
          <a:xfrm>
            <a:off x="228600" y="5943600"/>
            <a:ext cx="7543800" cy="27699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200" dirty="0" smtClean="0"/>
              <a:t>http://www.ehow.com/info_8366503_advantages-disadvantages-proprietary-operating-system.html</a:t>
            </a:r>
            <a:endParaRPr lang="en-US" sz="1200" dirty="0"/>
          </a:p>
        </p:txBody>
      </p:sp>
      <p:sp>
        <p:nvSpPr>
          <p:cNvPr id="14" name="Rectangle 13"/>
          <p:cNvSpPr/>
          <p:nvPr/>
        </p:nvSpPr>
        <p:spPr>
          <a:xfrm>
            <a:off x="6629400" y="2133600"/>
            <a:ext cx="203082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t>Limited Customizability</a:t>
            </a:r>
            <a:endParaRPr lang="en-US" dirty="0"/>
          </a:p>
        </p:txBody>
      </p:sp>
      <p:sp>
        <p:nvSpPr>
          <p:cNvPr id="15" name="Rectangle 14"/>
          <p:cNvSpPr/>
          <p:nvPr/>
        </p:nvSpPr>
        <p:spPr>
          <a:xfrm>
            <a:off x="6629400" y="3048000"/>
            <a:ext cx="189827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b="1" dirty="0" smtClean="0"/>
              <a:t>Interoperability</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335</TotalTime>
  <Words>2721</Words>
  <Application>Microsoft Office PowerPoint</Application>
  <PresentationFormat>On-screen Show (4:3)</PresentationFormat>
  <Paragraphs>431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Opulent</vt:lpstr>
      <vt:lpstr>Mobile Terminology Basics</vt:lpstr>
      <vt:lpstr>Why you need this?</vt:lpstr>
      <vt:lpstr>interview Questions objectives:</vt:lpstr>
      <vt:lpstr>Mobile OS/Platforms Fundamental</vt:lpstr>
      <vt:lpstr>Clarify definition of Platform:</vt:lpstr>
      <vt:lpstr>Clarify confusion:  OS=Platform</vt:lpstr>
      <vt:lpstr>Types Mobile Platforms  </vt:lpstr>
      <vt:lpstr>Platforms: Licensed   </vt:lpstr>
      <vt:lpstr> Proprietary Platforms  </vt:lpstr>
      <vt:lpstr> Open Source Platforms   </vt:lpstr>
      <vt:lpstr>Mobile Operating System</vt:lpstr>
      <vt:lpstr>Open vs. Close Operating System</vt:lpstr>
      <vt:lpstr>Types of Operating System</vt:lpstr>
      <vt:lpstr>Types of Operating System</vt:lpstr>
      <vt:lpstr>Types of Operating System</vt:lpstr>
      <vt:lpstr>Types of Operating  Systems</vt:lpstr>
      <vt:lpstr>Types of Operating Systems</vt:lpstr>
      <vt:lpstr>Framework, Kernel</vt:lpstr>
      <vt:lpstr>machine, source, and logic code</vt:lpstr>
      <vt:lpstr>Operators-Carriers-Providers</vt:lpstr>
      <vt:lpstr>Top Rank World and US Operators  </vt:lpstr>
      <vt:lpstr>Mobile Phones makers/trends</vt:lpstr>
      <vt:lpstr>Network: Concept   </vt:lpstr>
      <vt:lpstr>Definition you should know:</vt:lpstr>
      <vt:lpstr>Mobile Network: 3G &amp;4G   </vt:lpstr>
      <vt:lpstr>Connecting via Mobile Network  </vt:lpstr>
      <vt:lpstr>What is a Tethering?</vt:lpstr>
      <vt:lpstr>Markus Falk’s Mobile Framework chart</vt:lpstr>
      <vt:lpstr>How well you know Mobile Devices</vt:lpstr>
      <vt:lpstr>What is API?</vt:lpstr>
      <vt:lpstr>Application Framework:</vt:lpstr>
      <vt:lpstr>Top Apps Frameworks</vt:lpstr>
      <vt:lpstr>HTML5 – new and powerful</vt:lpstr>
      <vt:lpstr>Definition you should know</vt:lpstr>
      <vt:lpstr>Term to know: SDK</vt:lpstr>
      <vt:lpstr>Interview Question: What is SDK?</vt:lpstr>
      <vt:lpstr>Rooted vs. un-rooted phone</vt:lpstr>
      <vt:lpstr>Locked vs. un-locked phone</vt:lpstr>
      <vt:lpstr>Definition to know: Jailbreak</vt:lpstr>
      <vt:lpstr>Build Professional Language: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Terminology Basics</dc:title>
  <dc:creator>IVA</dc:creator>
  <cp:lastModifiedBy>IVA</cp:lastModifiedBy>
  <cp:revision>66</cp:revision>
  <dcterms:created xsi:type="dcterms:W3CDTF">2006-08-16T00:00:00Z</dcterms:created>
  <dcterms:modified xsi:type="dcterms:W3CDTF">2012-07-29T22:20:02Z</dcterms:modified>
</cp:coreProperties>
</file>